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9" r:id="rId14"/>
    <p:sldId id="274" r:id="rId15"/>
    <p:sldId id="275" r:id="rId16"/>
    <p:sldId id="276" r:id="rId17"/>
    <p:sldId id="278" r:id="rId18"/>
    <p:sldId id="280" r:id="rId19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1" autoAdjust="0"/>
    <p:restoredTop sz="94660"/>
  </p:normalViewPr>
  <p:slideViewPr>
    <p:cSldViewPr snapToGrid="0">
      <p:cViewPr varScale="1">
        <p:scale>
          <a:sx n="42" d="100"/>
          <a:sy n="42" d="100"/>
        </p:scale>
        <p:origin x="53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CE295-AB4E-4A63-8A77-E29EEDAE472D}" type="doc">
      <dgm:prSet loTypeId="urn:microsoft.com/office/officeart/2005/8/layout/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7108136-DD1C-4BA3-975E-C38020421C1B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algn="ctr" defTabSz="914400" rtl="0" eaLnBrk="1" latinLnBrk="0" hangingPunct="1">
            <a:lnSpc>
              <a:spcPct val="130000"/>
            </a:lnSpc>
            <a:spcAft>
              <a:spcPts val="600"/>
            </a:spcAft>
            <a:buSzPct val="85000"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Presumably, </a:t>
          </a:r>
          <a:r>
            <a:rPr lang="en-GB" sz="1400" b="1" i="0" kern="1200" dirty="0">
              <a:solidFill>
                <a:schemeClr val="tx1"/>
              </a:solidFill>
              <a:latin typeface="Amasis MT Pro" panose="02040504050005020304" pitchFamily="18" charset="0"/>
            </a:rPr>
            <a:t>Climate Indices explain Sea Level Variability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gm:t>
    </dgm:pt>
    <dgm:pt modelId="{10187BC7-0AC7-4598-B6C4-37EE7DDBB433}" type="parTrans" cxnId="{CEBD1EAB-0B12-4847-99A8-E9CF005C89B0}">
      <dgm:prSet/>
      <dgm:spPr/>
      <dgm:t>
        <a:bodyPr/>
        <a:lstStyle/>
        <a:p>
          <a:endParaRPr lang="en-US"/>
        </a:p>
      </dgm:t>
    </dgm:pt>
    <dgm:pt modelId="{9E50BAAC-BEEA-4010-8E63-C4A5FC684EB4}" type="sibTrans" cxnId="{CEBD1EAB-0B12-4847-99A8-E9CF005C89B0}">
      <dgm:prSet/>
      <dgm:spPr/>
      <dgm:t>
        <a:bodyPr/>
        <a:lstStyle/>
        <a:p>
          <a:endParaRPr lang="en-US"/>
        </a:p>
      </dgm:t>
    </dgm:pt>
    <dgm:pt modelId="{8274EADE-2FB0-4276-8EC6-84CF058739EA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lvl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Given that the human influence on nature is increasing, I would like to assess the human contribution to the rise in the level of the world's oceans</a:t>
          </a:r>
        </a:p>
      </dgm:t>
    </dgm:pt>
    <dgm:pt modelId="{21F9B737-8003-4B73-84E0-AE5458B432F0}" type="parTrans" cxnId="{5F88BD8A-B5D0-46AC-B914-A8BFA58E9EF8}">
      <dgm:prSet/>
      <dgm:spPr/>
      <dgm:t>
        <a:bodyPr/>
        <a:lstStyle/>
        <a:p>
          <a:endParaRPr lang="en-US"/>
        </a:p>
      </dgm:t>
    </dgm:pt>
    <dgm:pt modelId="{1005738F-1229-42A5-BE8F-480CC9358FC6}" type="sibTrans" cxnId="{5F88BD8A-B5D0-46AC-B914-A8BFA58E9EF8}">
      <dgm:prSet/>
      <dgm:spPr/>
      <dgm:t>
        <a:bodyPr/>
        <a:lstStyle/>
        <a:p>
          <a:endParaRPr lang="en-US"/>
        </a:p>
      </dgm:t>
    </dgm:pt>
    <dgm:pt modelId="{A063236B-E588-4A78-B430-9A9CE70EEA67}">
      <dgm:prSet custT="1"/>
      <dgm:spPr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</dgm:spPr>
      <dgm:t>
        <a:bodyPr/>
        <a:lstStyle/>
        <a:p>
          <a:pPr marL="0" lvl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Testing this hypothesis can prove the possibility of predicting sea level </a:t>
          </a:r>
          <a:r>
            <a:rPr lang="en-GB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based on climate data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gm:t>
    </dgm:pt>
    <dgm:pt modelId="{086591F3-BD8F-4EB0-B976-71DA5E4D577E}" type="sibTrans" cxnId="{69832E96-0447-49AB-99E3-2D4F09635CAF}">
      <dgm:prSet/>
      <dgm:spPr/>
      <dgm:t>
        <a:bodyPr/>
        <a:lstStyle/>
        <a:p>
          <a:endParaRPr lang="en-US"/>
        </a:p>
      </dgm:t>
    </dgm:pt>
    <dgm:pt modelId="{1AF3DC1C-E006-403D-9786-EA2BAD14204D}" type="parTrans" cxnId="{69832E96-0447-49AB-99E3-2D4F09635CAF}">
      <dgm:prSet/>
      <dgm:spPr/>
      <dgm:t>
        <a:bodyPr/>
        <a:lstStyle/>
        <a:p>
          <a:endParaRPr lang="en-US"/>
        </a:p>
      </dgm:t>
    </dgm:pt>
    <dgm:pt modelId="{9419BBA5-564E-4CE4-8130-A6378BB16919}" type="pres">
      <dgm:prSet presAssocID="{CBACE295-AB4E-4A63-8A77-E29EEDAE472D}" presName="Name0" presStyleCnt="0">
        <dgm:presLayoutVars>
          <dgm:dir/>
          <dgm:animLvl val="lvl"/>
          <dgm:resizeHandles val="exact"/>
        </dgm:presLayoutVars>
      </dgm:prSet>
      <dgm:spPr/>
    </dgm:pt>
    <dgm:pt modelId="{892A3093-E6D2-4710-BA06-D1F18DEF8185}" type="pres">
      <dgm:prSet presAssocID="{8274EADE-2FB0-4276-8EC6-84CF058739EA}" presName="boxAndChildren" presStyleCnt="0"/>
      <dgm:spPr/>
    </dgm:pt>
    <dgm:pt modelId="{7C6E62F7-C84F-4F02-AAC9-9EC20AD663B4}" type="pres">
      <dgm:prSet presAssocID="{8274EADE-2FB0-4276-8EC6-84CF058739EA}" presName="parentTextBox" presStyleLbl="node1" presStyleIdx="0" presStyleCnt="3"/>
      <dgm:spPr/>
    </dgm:pt>
    <dgm:pt modelId="{07D9B55D-C779-4C7D-8711-BD90A7DF169B}" type="pres">
      <dgm:prSet presAssocID="{086591F3-BD8F-4EB0-B976-71DA5E4D577E}" presName="sp" presStyleCnt="0"/>
      <dgm:spPr/>
    </dgm:pt>
    <dgm:pt modelId="{49F2D516-9648-4BE9-9D3D-F26F8D48E9CB}" type="pres">
      <dgm:prSet presAssocID="{A063236B-E588-4A78-B430-9A9CE70EEA67}" presName="arrowAndChildren" presStyleCnt="0"/>
      <dgm:spPr/>
    </dgm:pt>
    <dgm:pt modelId="{61F13F73-2827-46E0-B1D2-1D4747FC7796}" type="pres">
      <dgm:prSet presAssocID="{A063236B-E588-4A78-B430-9A9CE70EEA67}" presName="parentTextArrow" presStyleLbl="node1" presStyleIdx="1" presStyleCnt="3"/>
      <dgm:spPr>
        <a:xfrm rot="10800000">
          <a:off x="0" y="2008063"/>
          <a:ext cx="3825025" cy="2026888"/>
        </a:xfrm>
        <a:prstGeom prst="upArrowCallout">
          <a:avLst/>
        </a:prstGeom>
      </dgm:spPr>
    </dgm:pt>
    <dgm:pt modelId="{FAC9186D-A9A7-4BCC-BF5B-BF7C735601EE}" type="pres">
      <dgm:prSet presAssocID="{9E50BAAC-BEEA-4010-8E63-C4A5FC684EB4}" presName="sp" presStyleCnt="0"/>
      <dgm:spPr/>
    </dgm:pt>
    <dgm:pt modelId="{CAEBC8AD-2FA1-4F09-AFA3-0C0B66718CE6}" type="pres">
      <dgm:prSet presAssocID="{B7108136-DD1C-4BA3-975E-C38020421C1B}" presName="arrowAndChildren" presStyleCnt="0"/>
      <dgm:spPr/>
    </dgm:pt>
    <dgm:pt modelId="{BC96F5C8-1D91-4DBA-9F09-36430F91707D}" type="pres">
      <dgm:prSet presAssocID="{B7108136-DD1C-4BA3-975E-C38020421C1B}" presName="parentTextArrow" presStyleLbl="node1" presStyleIdx="2" presStyleCnt="3"/>
      <dgm:spPr/>
    </dgm:pt>
  </dgm:ptLst>
  <dgm:cxnLst>
    <dgm:cxn modelId="{90310D71-CFE0-4ADB-B2CD-7B17A1B6D055}" type="presOf" srcId="{8274EADE-2FB0-4276-8EC6-84CF058739EA}" destId="{7C6E62F7-C84F-4F02-AAC9-9EC20AD663B4}" srcOrd="0" destOrd="0" presId="urn:microsoft.com/office/officeart/2005/8/layout/process4"/>
    <dgm:cxn modelId="{D2B4E171-CE6E-4345-8B9F-1F56D18F7789}" type="presOf" srcId="{CBACE295-AB4E-4A63-8A77-E29EEDAE472D}" destId="{9419BBA5-564E-4CE4-8130-A6378BB16919}" srcOrd="0" destOrd="0" presId="urn:microsoft.com/office/officeart/2005/8/layout/process4"/>
    <dgm:cxn modelId="{F79B5D54-E275-4421-950D-03F9C9606947}" type="presOf" srcId="{A063236B-E588-4A78-B430-9A9CE70EEA67}" destId="{61F13F73-2827-46E0-B1D2-1D4747FC7796}" srcOrd="0" destOrd="0" presId="urn:microsoft.com/office/officeart/2005/8/layout/process4"/>
    <dgm:cxn modelId="{5F88BD8A-B5D0-46AC-B914-A8BFA58E9EF8}" srcId="{CBACE295-AB4E-4A63-8A77-E29EEDAE472D}" destId="{8274EADE-2FB0-4276-8EC6-84CF058739EA}" srcOrd="2" destOrd="0" parTransId="{21F9B737-8003-4B73-84E0-AE5458B432F0}" sibTransId="{1005738F-1229-42A5-BE8F-480CC9358FC6}"/>
    <dgm:cxn modelId="{69832E96-0447-49AB-99E3-2D4F09635CAF}" srcId="{CBACE295-AB4E-4A63-8A77-E29EEDAE472D}" destId="{A063236B-E588-4A78-B430-9A9CE70EEA67}" srcOrd="1" destOrd="0" parTransId="{1AF3DC1C-E006-403D-9786-EA2BAD14204D}" sibTransId="{086591F3-BD8F-4EB0-B976-71DA5E4D577E}"/>
    <dgm:cxn modelId="{CEBD1EAB-0B12-4847-99A8-E9CF005C89B0}" srcId="{CBACE295-AB4E-4A63-8A77-E29EEDAE472D}" destId="{B7108136-DD1C-4BA3-975E-C38020421C1B}" srcOrd="0" destOrd="0" parTransId="{10187BC7-0AC7-4598-B6C4-37EE7DDBB433}" sibTransId="{9E50BAAC-BEEA-4010-8E63-C4A5FC684EB4}"/>
    <dgm:cxn modelId="{347B28DB-C7A6-4669-AF62-A176AF4746D9}" type="presOf" srcId="{B7108136-DD1C-4BA3-975E-C38020421C1B}" destId="{BC96F5C8-1D91-4DBA-9F09-36430F91707D}" srcOrd="0" destOrd="0" presId="urn:microsoft.com/office/officeart/2005/8/layout/process4"/>
    <dgm:cxn modelId="{5C0C0BE6-AB70-434F-9B5D-EF7BE54BC51F}" type="presParOf" srcId="{9419BBA5-564E-4CE4-8130-A6378BB16919}" destId="{892A3093-E6D2-4710-BA06-D1F18DEF8185}" srcOrd="0" destOrd="0" presId="urn:microsoft.com/office/officeart/2005/8/layout/process4"/>
    <dgm:cxn modelId="{4A21EC39-7E40-4A61-9FBE-234B53D0B37C}" type="presParOf" srcId="{892A3093-E6D2-4710-BA06-D1F18DEF8185}" destId="{7C6E62F7-C84F-4F02-AAC9-9EC20AD663B4}" srcOrd="0" destOrd="0" presId="urn:microsoft.com/office/officeart/2005/8/layout/process4"/>
    <dgm:cxn modelId="{7466DB53-02AD-4A9B-8751-B49098975EE8}" type="presParOf" srcId="{9419BBA5-564E-4CE4-8130-A6378BB16919}" destId="{07D9B55D-C779-4C7D-8711-BD90A7DF169B}" srcOrd="1" destOrd="0" presId="urn:microsoft.com/office/officeart/2005/8/layout/process4"/>
    <dgm:cxn modelId="{537AD162-9B0E-4370-97F7-59898A9B37B3}" type="presParOf" srcId="{9419BBA5-564E-4CE4-8130-A6378BB16919}" destId="{49F2D516-9648-4BE9-9D3D-F26F8D48E9CB}" srcOrd="2" destOrd="0" presId="urn:microsoft.com/office/officeart/2005/8/layout/process4"/>
    <dgm:cxn modelId="{FF50779C-DCE5-4DFC-B88D-CB8471E35A57}" type="presParOf" srcId="{49F2D516-9648-4BE9-9D3D-F26F8D48E9CB}" destId="{61F13F73-2827-46E0-B1D2-1D4747FC7796}" srcOrd="0" destOrd="0" presId="urn:microsoft.com/office/officeart/2005/8/layout/process4"/>
    <dgm:cxn modelId="{4470B470-4F23-4154-8998-F58529F2E489}" type="presParOf" srcId="{9419BBA5-564E-4CE4-8130-A6378BB16919}" destId="{FAC9186D-A9A7-4BCC-BF5B-BF7C735601EE}" srcOrd="3" destOrd="0" presId="urn:microsoft.com/office/officeart/2005/8/layout/process4"/>
    <dgm:cxn modelId="{B0F676C6-07C5-47C1-941A-C28ADEA0DA31}" type="presParOf" srcId="{9419BBA5-564E-4CE4-8130-A6378BB16919}" destId="{CAEBC8AD-2FA1-4F09-AFA3-0C0B66718CE6}" srcOrd="4" destOrd="0" presId="urn:microsoft.com/office/officeart/2005/8/layout/process4"/>
    <dgm:cxn modelId="{88E48D85-5FE9-4429-9D88-DC809D45C173}" type="presParOf" srcId="{CAEBC8AD-2FA1-4F09-AFA3-0C0B66718CE6}" destId="{BC96F5C8-1D91-4DBA-9F09-36430F9170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E62F7-C84F-4F02-AAC9-9EC20AD663B4}">
      <dsp:nvSpPr>
        <dsp:cNvPr id="0" name=""/>
        <dsp:cNvSpPr/>
      </dsp:nvSpPr>
      <dsp:spPr>
        <a:xfrm>
          <a:off x="0" y="4271096"/>
          <a:ext cx="4406188" cy="1401869"/>
        </a:xfrm>
        <a:prstGeom prst="rec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Given that the human influence on nature is increasing, I would like to assess the human contribution to the rise in the level of the world's oceans</a:t>
          </a:r>
        </a:p>
      </dsp:txBody>
      <dsp:txXfrm>
        <a:off x="0" y="4271096"/>
        <a:ext cx="4406188" cy="1401869"/>
      </dsp:txXfrm>
    </dsp:sp>
    <dsp:sp modelId="{61F13F73-2827-46E0-B1D2-1D4747FC7796}">
      <dsp:nvSpPr>
        <dsp:cNvPr id="0" name=""/>
        <dsp:cNvSpPr/>
      </dsp:nvSpPr>
      <dsp:spPr>
        <a:xfrm rot="10800000">
          <a:off x="0" y="2136049"/>
          <a:ext cx="4406188" cy="2156074"/>
        </a:xfrm>
        <a:prstGeom prst="upArrowCallou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Testing this hypothesis can prove the possibility of predicting sea level </a:t>
          </a:r>
          <a:r>
            <a:rPr lang="en-GB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based on climate data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sp:txBody>
      <dsp:txXfrm rot="10800000">
        <a:off x="0" y="2136049"/>
        <a:ext cx="4406188" cy="1400952"/>
      </dsp:txXfrm>
    </dsp:sp>
    <dsp:sp modelId="{BC96F5C8-1D91-4DBA-9F09-36430F91707D}">
      <dsp:nvSpPr>
        <dsp:cNvPr id="0" name=""/>
        <dsp:cNvSpPr/>
      </dsp:nvSpPr>
      <dsp:spPr>
        <a:xfrm rot="10800000">
          <a:off x="0" y="1002"/>
          <a:ext cx="4406188" cy="2156074"/>
        </a:xfrm>
        <a:prstGeom prst="upArrowCallout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4000">
              <a:schemeClr val="accent1">
                <a:lumMod val="40000"/>
                <a:lumOff val="60000"/>
              </a:schemeClr>
            </a:gs>
            <a:gs pos="72096">
              <a:srgbClr val="DCE8F5">
                <a:alpha val="40000"/>
              </a:srgbClr>
            </a:gs>
            <a:gs pos="83000">
              <a:schemeClr val="accent5">
                <a:lumMod val="20000"/>
                <a:lumOff val="80000"/>
                <a:alpha val="40000"/>
              </a:schemeClr>
            </a:gs>
            <a:gs pos="100000">
              <a:schemeClr val="accent6">
                <a:lumMod val="20000"/>
                <a:lumOff val="80000"/>
                <a:alpha val="40000"/>
              </a:schemeClr>
            </a:gs>
          </a:gsLst>
          <a:lin ang="5400000" scaled="1"/>
        </a:gra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30000"/>
            </a:lnSpc>
            <a:spcBef>
              <a:spcPct val="0"/>
            </a:spcBef>
            <a:spcAft>
              <a:spcPts val="600"/>
            </a:spcAft>
            <a:buSzPct val="85000"/>
            <a:buNone/>
          </a:pPr>
          <a:r>
            <a:rPr lang="en-US" sz="1400" b="0" kern="1200" dirty="0">
              <a:solidFill>
                <a:schemeClr val="tx1"/>
              </a:solidFill>
              <a:latin typeface="Amasis MT Pro" panose="02040504050005020304" pitchFamily="18" charset="0"/>
              <a:ea typeface="+mn-ea"/>
              <a:cs typeface="+mn-cs"/>
            </a:rPr>
            <a:t>Presumably, </a:t>
          </a:r>
          <a:r>
            <a:rPr lang="en-GB" sz="1400" b="1" i="0" kern="1200" dirty="0">
              <a:solidFill>
                <a:schemeClr val="tx1"/>
              </a:solidFill>
              <a:latin typeface="Amasis MT Pro" panose="02040504050005020304" pitchFamily="18" charset="0"/>
            </a:rPr>
            <a:t>Climate Indices explain Sea Level Variability</a:t>
          </a:r>
          <a:endParaRPr lang="en-US" sz="1400" b="0" kern="1200" dirty="0">
            <a:solidFill>
              <a:schemeClr val="tx1"/>
            </a:solidFill>
            <a:latin typeface="Amasis MT Pro" panose="02040504050005020304" pitchFamily="18" charset="0"/>
            <a:ea typeface="+mn-ea"/>
            <a:cs typeface="+mn-cs"/>
          </a:endParaRPr>
        </a:p>
      </dsp:txBody>
      <dsp:txXfrm rot="10800000">
        <a:off x="0" y="1002"/>
        <a:ext cx="4406188" cy="1400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B8D2-4758-46A8-A7EE-32182993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99176-3AF0-4304-8307-A7A6B0747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7A88F-6660-43CB-A9DF-FCC8E24D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51AB-0A26-45F9-98BB-CA00B88D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3EF5-43DE-4DFB-B998-0CD8E971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8C76-E6A8-4586-B68B-87C7A738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DA628-40D9-4ABA-AFCC-21A38A298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939BE-0D0B-4D8E-8BF5-B33933E3E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6489-B03A-48A5-AAC8-F7431891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16BF-F1D3-4E0A-A31B-5B3B8AB7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4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7E1C1-8D7F-4F0D-B0C1-6261F65DD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927CA-D715-4A63-A95C-AB230D91A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25F34-1D8C-43AD-A725-481437EB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0DB2-3686-427F-8AE6-F0B112AB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E74E-75BE-4C62-94D4-F8807F7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B475-2DCD-478E-AE45-AAF26DFF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63D5-7244-40B6-8F6F-CECCD484C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441C-DF37-476E-9FE1-D2CED5B5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D830-EF7A-4116-931D-335C2B90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8410-68D9-4649-8603-FBA16F2D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8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419B-3855-4880-9769-11EEB62A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528DB-C5EA-4FDB-BAF3-FDF1033B6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591D-1568-497E-91FF-8972063E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AFF3-7E1B-480F-86D8-9D1D01EE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F99EF-ACF4-4950-B020-302FA040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49A3-5D02-4716-B810-0CB053F3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78F7F-466F-4E5F-B8B9-3D2CEE71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A29C6-5205-4374-AF71-DBE1B1D5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9F627-FE9D-4E5A-89BE-0167B398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20566-4B3A-437B-AC9A-EEB92FF6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BBBCB-1BC0-49F6-A83A-4FF972B1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A53-E87B-4A34-A4F9-C67AF2DC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2CCD3-2332-486F-B094-9E105588E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C0D3C-999A-432B-B133-C33FDEB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D3252-A3B9-4EDD-9A2D-0583DD7BE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4365F-A533-4CE2-BB81-72623509F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F74-688C-48BA-A8B4-C6097D9A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E1694-E086-4B2E-B4F4-1B1217A5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8BF6A-CF26-425F-964B-C7DB2942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2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970C-9EF5-456B-9B5B-67414FA3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0C79F-2778-4598-9BDC-BAFA075C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6ECE6-F927-43FC-8E39-6CE0D6FB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47A59-CA94-4F76-AAA1-13F747BD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8740B-99BE-442A-A701-DB3C4ABD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9B8DA-8778-41FA-BF73-D0851A38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101D-6756-4B64-8BF7-01C03875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8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8C6C-DACC-40DA-8010-A532B0A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E5FF-1C67-4E04-A6B8-A0EB959B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8E017-F271-4A42-84CA-CCFE61B1C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B6042-E85A-469F-AC6C-12CACD27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C3C52-FF47-4845-A470-D18DC74B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5E61B-0BDD-48F1-876C-8E2C0D8C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DEFE-2695-4B09-9255-79C59007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9B1E7-0158-4C63-B0F9-86F0366C1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D7F5-DFC5-4A83-B961-C1C97EF81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F328-336C-4195-A23B-CC416CDA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2D5CF-F8B6-44C3-968E-8F348ED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20C75-E9FB-4D9E-8C56-67FA97A0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95D02-3307-44B8-A1FC-F4209BAF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73A1-AF11-4D02-907C-2DC83F68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B955F-307F-4BDC-B575-CA42982E2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EFB42-0865-4AC6-9040-8E9D258E0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759E-BCF6-49CE-8CD1-476F4B95D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2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EC702-5B62-49D0-9F09-8544D5FE07A3}"/>
              </a:ext>
            </a:extLst>
          </p:cNvPr>
          <p:cNvSpPr/>
          <p:nvPr/>
        </p:nvSpPr>
        <p:spPr>
          <a:xfrm>
            <a:off x="1278247" y="1446098"/>
            <a:ext cx="2926978" cy="3644153"/>
          </a:xfrm>
          <a:custGeom>
            <a:avLst/>
            <a:gdLst>
              <a:gd name="connsiteX0" fmla="*/ 0 w 2926978"/>
              <a:gd name="connsiteY0" fmla="*/ 487839 h 3644153"/>
              <a:gd name="connsiteX1" fmla="*/ 487839 w 2926978"/>
              <a:gd name="connsiteY1" fmla="*/ 0 h 3644153"/>
              <a:gd name="connsiteX2" fmla="*/ 995177 w 2926978"/>
              <a:gd name="connsiteY2" fmla="*/ 0 h 3644153"/>
              <a:gd name="connsiteX3" fmla="*/ 1522028 w 2926978"/>
              <a:gd name="connsiteY3" fmla="*/ 0 h 3644153"/>
              <a:gd name="connsiteX4" fmla="*/ 2439139 w 2926978"/>
              <a:gd name="connsiteY4" fmla="*/ 0 h 3644153"/>
              <a:gd name="connsiteX5" fmla="*/ 2926978 w 2926978"/>
              <a:gd name="connsiteY5" fmla="*/ 487839 h 3644153"/>
              <a:gd name="connsiteX6" fmla="*/ 2926978 w 2926978"/>
              <a:gd name="connsiteY6" fmla="*/ 1074904 h 3644153"/>
              <a:gd name="connsiteX7" fmla="*/ 2926978 w 2926978"/>
              <a:gd name="connsiteY7" fmla="*/ 1661968 h 3644153"/>
              <a:gd name="connsiteX8" fmla="*/ 2926978 w 2926978"/>
              <a:gd name="connsiteY8" fmla="*/ 2195663 h 3644153"/>
              <a:gd name="connsiteX9" fmla="*/ 2926978 w 2926978"/>
              <a:gd name="connsiteY9" fmla="*/ 3156314 h 3644153"/>
              <a:gd name="connsiteX10" fmla="*/ 2439139 w 2926978"/>
              <a:gd name="connsiteY10" fmla="*/ 3644153 h 3644153"/>
              <a:gd name="connsiteX11" fmla="*/ 1970827 w 2926978"/>
              <a:gd name="connsiteY11" fmla="*/ 3644153 h 3644153"/>
              <a:gd name="connsiteX12" fmla="*/ 1483002 w 2926978"/>
              <a:gd name="connsiteY12" fmla="*/ 3644153 h 3644153"/>
              <a:gd name="connsiteX13" fmla="*/ 995177 w 2926978"/>
              <a:gd name="connsiteY13" fmla="*/ 3644153 h 3644153"/>
              <a:gd name="connsiteX14" fmla="*/ 487839 w 2926978"/>
              <a:gd name="connsiteY14" fmla="*/ 3644153 h 3644153"/>
              <a:gd name="connsiteX15" fmla="*/ 0 w 2926978"/>
              <a:gd name="connsiteY15" fmla="*/ 3156314 h 3644153"/>
              <a:gd name="connsiteX16" fmla="*/ 0 w 2926978"/>
              <a:gd name="connsiteY16" fmla="*/ 2622619 h 3644153"/>
              <a:gd name="connsiteX17" fmla="*/ 0 w 2926978"/>
              <a:gd name="connsiteY17" fmla="*/ 2035555 h 3644153"/>
              <a:gd name="connsiteX18" fmla="*/ 0 w 2926978"/>
              <a:gd name="connsiteY18" fmla="*/ 1475175 h 3644153"/>
              <a:gd name="connsiteX19" fmla="*/ 0 w 2926978"/>
              <a:gd name="connsiteY19" fmla="*/ 487839 h 364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26978" h="3644153" fill="none" extrusionOk="0">
                <a:moveTo>
                  <a:pt x="0" y="487839"/>
                </a:moveTo>
                <a:cubicBezTo>
                  <a:pt x="-64656" y="178530"/>
                  <a:pt x="202320" y="-12248"/>
                  <a:pt x="487839" y="0"/>
                </a:cubicBezTo>
                <a:cubicBezTo>
                  <a:pt x="606578" y="-11466"/>
                  <a:pt x="760900" y="34177"/>
                  <a:pt x="995177" y="0"/>
                </a:cubicBezTo>
                <a:cubicBezTo>
                  <a:pt x="1229454" y="-34177"/>
                  <a:pt x="1400943" y="54683"/>
                  <a:pt x="1522028" y="0"/>
                </a:cubicBezTo>
                <a:cubicBezTo>
                  <a:pt x="1643113" y="-54683"/>
                  <a:pt x="2056906" y="37183"/>
                  <a:pt x="2439139" y="0"/>
                </a:cubicBezTo>
                <a:cubicBezTo>
                  <a:pt x="2701096" y="-14924"/>
                  <a:pt x="2914115" y="199145"/>
                  <a:pt x="2926978" y="487839"/>
                </a:cubicBezTo>
                <a:cubicBezTo>
                  <a:pt x="2928226" y="676767"/>
                  <a:pt x="2911349" y="944346"/>
                  <a:pt x="2926978" y="1074904"/>
                </a:cubicBezTo>
                <a:cubicBezTo>
                  <a:pt x="2942607" y="1205463"/>
                  <a:pt x="2924919" y="1483684"/>
                  <a:pt x="2926978" y="1661968"/>
                </a:cubicBezTo>
                <a:cubicBezTo>
                  <a:pt x="2929037" y="1840252"/>
                  <a:pt x="2901173" y="2077762"/>
                  <a:pt x="2926978" y="2195663"/>
                </a:cubicBezTo>
                <a:cubicBezTo>
                  <a:pt x="2952783" y="2313565"/>
                  <a:pt x="2841874" y="2728378"/>
                  <a:pt x="2926978" y="3156314"/>
                </a:cubicBezTo>
                <a:cubicBezTo>
                  <a:pt x="2957216" y="3475516"/>
                  <a:pt x="2694593" y="3660974"/>
                  <a:pt x="2439139" y="3644153"/>
                </a:cubicBezTo>
                <a:cubicBezTo>
                  <a:pt x="2208852" y="3656323"/>
                  <a:pt x="2137981" y="3640596"/>
                  <a:pt x="1970827" y="3644153"/>
                </a:cubicBezTo>
                <a:cubicBezTo>
                  <a:pt x="1803673" y="3647710"/>
                  <a:pt x="1646127" y="3638827"/>
                  <a:pt x="1483002" y="3644153"/>
                </a:cubicBezTo>
                <a:cubicBezTo>
                  <a:pt x="1319877" y="3649479"/>
                  <a:pt x="1139461" y="3616315"/>
                  <a:pt x="995177" y="3644153"/>
                </a:cubicBezTo>
                <a:cubicBezTo>
                  <a:pt x="850894" y="3671991"/>
                  <a:pt x="620131" y="3635421"/>
                  <a:pt x="487839" y="3644153"/>
                </a:cubicBezTo>
                <a:cubicBezTo>
                  <a:pt x="214552" y="3723530"/>
                  <a:pt x="-31201" y="3437646"/>
                  <a:pt x="0" y="3156314"/>
                </a:cubicBezTo>
                <a:cubicBezTo>
                  <a:pt x="-20021" y="3003035"/>
                  <a:pt x="32573" y="2844548"/>
                  <a:pt x="0" y="2622619"/>
                </a:cubicBezTo>
                <a:cubicBezTo>
                  <a:pt x="-32573" y="2400691"/>
                  <a:pt x="26230" y="2276340"/>
                  <a:pt x="0" y="2035555"/>
                </a:cubicBezTo>
                <a:cubicBezTo>
                  <a:pt x="-26230" y="1794770"/>
                  <a:pt x="51591" y="1749146"/>
                  <a:pt x="0" y="1475175"/>
                </a:cubicBezTo>
                <a:cubicBezTo>
                  <a:pt x="-51591" y="1201204"/>
                  <a:pt x="7298" y="852827"/>
                  <a:pt x="0" y="487839"/>
                </a:cubicBezTo>
                <a:close/>
              </a:path>
              <a:path w="2926978" h="3644153" stroke="0" extrusionOk="0">
                <a:moveTo>
                  <a:pt x="0" y="487839"/>
                </a:moveTo>
                <a:cubicBezTo>
                  <a:pt x="25108" y="199025"/>
                  <a:pt x="255587" y="-19126"/>
                  <a:pt x="487839" y="0"/>
                </a:cubicBezTo>
                <a:cubicBezTo>
                  <a:pt x="724884" y="-11207"/>
                  <a:pt x="783958" y="10467"/>
                  <a:pt x="975664" y="0"/>
                </a:cubicBezTo>
                <a:cubicBezTo>
                  <a:pt x="1167371" y="-10467"/>
                  <a:pt x="1369390" y="2267"/>
                  <a:pt x="1483002" y="0"/>
                </a:cubicBezTo>
                <a:cubicBezTo>
                  <a:pt x="1596614" y="-2267"/>
                  <a:pt x="1817302" y="48748"/>
                  <a:pt x="1951314" y="0"/>
                </a:cubicBezTo>
                <a:cubicBezTo>
                  <a:pt x="2085326" y="-48748"/>
                  <a:pt x="2206927" y="40422"/>
                  <a:pt x="2439139" y="0"/>
                </a:cubicBezTo>
                <a:cubicBezTo>
                  <a:pt x="2700690" y="-44367"/>
                  <a:pt x="2956187" y="226365"/>
                  <a:pt x="2926978" y="487839"/>
                </a:cubicBezTo>
                <a:cubicBezTo>
                  <a:pt x="2939111" y="620592"/>
                  <a:pt x="2917644" y="806822"/>
                  <a:pt x="2926978" y="941480"/>
                </a:cubicBezTo>
                <a:cubicBezTo>
                  <a:pt x="2936312" y="1076138"/>
                  <a:pt x="2914329" y="1199904"/>
                  <a:pt x="2926978" y="1448490"/>
                </a:cubicBezTo>
                <a:cubicBezTo>
                  <a:pt x="2939627" y="1697076"/>
                  <a:pt x="2921893" y="1722081"/>
                  <a:pt x="2926978" y="1955500"/>
                </a:cubicBezTo>
                <a:cubicBezTo>
                  <a:pt x="2932063" y="2188919"/>
                  <a:pt x="2926429" y="2235920"/>
                  <a:pt x="2926978" y="2462511"/>
                </a:cubicBezTo>
                <a:cubicBezTo>
                  <a:pt x="2927527" y="2689102"/>
                  <a:pt x="2891594" y="2975883"/>
                  <a:pt x="2926978" y="3156314"/>
                </a:cubicBezTo>
                <a:cubicBezTo>
                  <a:pt x="2959091" y="3465089"/>
                  <a:pt x="2698450" y="3659492"/>
                  <a:pt x="2439139" y="3644153"/>
                </a:cubicBezTo>
                <a:cubicBezTo>
                  <a:pt x="2215369" y="3654542"/>
                  <a:pt x="2179031" y="3588802"/>
                  <a:pt x="1951314" y="3644153"/>
                </a:cubicBezTo>
                <a:cubicBezTo>
                  <a:pt x="1723598" y="3699504"/>
                  <a:pt x="1621130" y="3597821"/>
                  <a:pt x="1502515" y="3644153"/>
                </a:cubicBezTo>
                <a:cubicBezTo>
                  <a:pt x="1383900" y="3690485"/>
                  <a:pt x="1194682" y="3638468"/>
                  <a:pt x="1073229" y="3644153"/>
                </a:cubicBezTo>
                <a:cubicBezTo>
                  <a:pt x="951776" y="3649838"/>
                  <a:pt x="649121" y="3617036"/>
                  <a:pt x="487839" y="3644153"/>
                </a:cubicBezTo>
                <a:cubicBezTo>
                  <a:pt x="239320" y="3655052"/>
                  <a:pt x="216" y="3436102"/>
                  <a:pt x="0" y="3156314"/>
                </a:cubicBezTo>
                <a:cubicBezTo>
                  <a:pt x="-34670" y="3007338"/>
                  <a:pt x="24325" y="2862690"/>
                  <a:pt x="0" y="2569250"/>
                </a:cubicBezTo>
                <a:cubicBezTo>
                  <a:pt x="-24325" y="2275810"/>
                  <a:pt x="34958" y="2325369"/>
                  <a:pt x="0" y="2115609"/>
                </a:cubicBezTo>
                <a:cubicBezTo>
                  <a:pt x="-34958" y="1905849"/>
                  <a:pt x="49644" y="1667906"/>
                  <a:pt x="0" y="1528544"/>
                </a:cubicBezTo>
                <a:cubicBezTo>
                  <a:pt x="-49644" y="1389182"/>
                  <a:pt x="28066" y="1106241"/>
                  <a:pt x="0" y="968164"/>
                </a:cubicBezTo>
                <a:cubicBezTo>
                  <a:pt x="-28066" y="830087"/>
                  <a:pt x="54214" y="602749"/>
                  <a:pt x="0" y="48783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B050">
                  <a:alpha val="10000"/>
                  <a:lumMod val="50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15980513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A2C6-7443-4B60-BA1E-ADFA026A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48" y="1685330"/>
            <a:ext cx="2826240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Global </a:t>
            </a:r>
            <a:b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</a:br>
            <a:r>
              <a:rPr lang="en-US" sz="26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SEA LEVEL CHANGE</a:t>
            </a:r>
            <a:endParaRPr lang="ru-KZ" sz="26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EF276C-8C47-4D9F-A05E-14CC9CC09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474" y="3638565"/>
            <a:ext cx="2826240" cy="11733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Amasis MT Pro Medium" panose="020B0604020202020204" pitchFamily="18" charset="0"/>
              </a:rPr>
              <a:t>Situation </a:t>
            </a:r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through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Last 100 years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masis MT Pro Medium" panose="020B0604020202020204" pitchFamily="18" charset="0"/>
              </a:rPr>
              <a:t>And what’s next?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6398F06-AFB1-4002-B9C0-FC0A27C8BE15}"/>
              </a:ext>
            </a:extLst>
          </p:cNvPr>
          <p:cNvSpPr/>
          <p:nvPr/>
        </p:nvSpPr>
        <p:spPr>
          <a:xfrm>
            <a:off x="8821106" y="3554698"/>
            <a:ext cx="2233233" cy="22669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Prepared</a:t>
            </a:r>
            <a:r>
              <a:rPr lang="ru-RU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by</a:t>
            </a:r>
            <a:endParaRPr lang="ru-RU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Mihail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 Cazac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  <a:cs typeface="Helvetica" panose="020B0604020202020204" pitchFamily="34" charset="0"/>
              </a:rPr>
              <a:t>IA-214</a:t>
            </a:r>
            <a:endParaRPr lang="ru-KZ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6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5DAE5952-FD8F-4510-AAD2-D0C00FB0E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8"/>
          <a:stretch/>
        </p:blipFill>
        <p:spPr bwMode="auto">
          <a:xfrm>
            <a:off x="4763" y="0"/>
            <a:ext cx="38467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3065105"/>
            <a:ext cx="3738419" cy="727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ICE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4951074" y="1016438"/>
            <a:ext cx="2289852" cy="52597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Land Ice Mass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6A9D7196-FEE7-4E0B-8D1C-8E257E8F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36" y="2803277"/>
            <a:ext cx="3523007" cy="358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7AF49B-12E8-4D5C-9A71-572CA276E4AF}"/>
              </a:ext>
            </a:extLst>
          </p:cNvPr>
          <p:cNvSpPr txBox="1"/>
          <p:nvPr/>
        </p:nvSpPr>
        <p:spPr>
          <a:xfrm>
            <a:off x="7780492" y="5115330"/>
            <a:ext cx="2289852" cy="52597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Ice Extent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13" name="Picture 12" descr="A green line graph on a black background&#10;&#10;Description automatically generated">
            <a:extLst>
              <a:ext uri="{FF2B5EF4-FFF2-40B4-BE49-F238E27FC236}">
                <a16:creationId xmlns:a16="http://schemas.microsoft.com/office/drawing/2014/main" id="{15338226-6747-445E-8BBB-45F49D9F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94" y="151071"/>
            <a:ext cx="3731054" cy="37928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88365B-61DD-4B23-889E-DED2B446A511}"/>
              </a:ext>
            </a:extLst>
          </p:cNvPr>
          <p:cNvCxnSpPr>
            <a:cxnSpLocks/>
          </p:cNvCxnSpPr>
          <p:nvPr/>
        </p:nvCxnSpPr>
        <p:spPr>
          <a:xfrm flipH="1" flipV="1">
            <a:off x="8258109" y="151071"/>
            <a:ext cx="15321" cy="3530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16EEDD-D2DB-436F-8256-4BFCD6AE8C97}"/>
              </a:ext>
            </a:extLst>
          </p:cNvPr>
          <p:cNvCxnSpPr>
            <a:cxnSpLocks/>
          </p:cNvCxnSpPr>
          <p:nvPr/>
        </p:nvCxnSpPr>
        <p:spPr>
          <a:xfrm>
            <a:off x="8265769" y="3681973"/>
            <a:ext cx="3606779" cy="72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9B344D-3977-4C0B-B6B6-EF373E36B767}"/>
              </a:ext>
            </a:extLst>
          </p:cNvPr>
          <p:cNvSpPr txBox="1"/>
          <p:nvPr/>
        </p:nvSpPr>
        <p:spPr>
          <a:xfrm>
            <a:off x="7389898" y="2923804"/>
            <a:ext cx="80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-6000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320BA-E0FF-4F74-98F8-7BF06BCCB8E3}"/>
              </a:ext>
            </a:extLst>
          </p:cNvPr>
          <p:cNvSpPr txBox="1"/>
          <p:nvPr/>
        </p:nvSpPr>
        <p:spPr>
          <a:xfrm>
            <a:off x="8122465" y="375831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F2637-804E-4B18-806C-51FAD884A17E}"/>
              </a:ext>
            </a:extLst>
          </p:cNvPr>
          <p:cNvSpPr txBox="1"/>
          <p:nvPr/>
        </p:nvSpPr>
        <p:spPr>
          <a:xfrm>
            <a:off x="11297044" y="375930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61881-97D3-4AF2-B0BF-16ACF26B91A0}"/>
              </a:ext>
            </a:extLst>
          </p:cNvPr>
          <p:cNvSpPr txBox="1"/>
          <p:nvPr/>
        </p:nvSpPr>
        <p:spPr>
          <a:xfrm>
            <a:off x="7841939" y="346420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B3E81-5AC5-4582-B9D8-CA40CC51A560}"/>
              </a:ext>
            </a:extLst>
          </p:cNvPr>
          <p:cNvCxnSpPr>
            <a:cxnSpLocks/>
          </p:cNvCxnSpPr>
          <p:nvPr/>
        </p:nvCxnSpPr>
        <p:spPr>
          <a:xfrm flipH="1" flipV="1">
            <a:off x="4221860" y="2644734"/>
            <a:ext cx="15321" cy="3530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D6ED2-9A47-4530-B246-A0F1C5212B8E}"/>
              </a:ext>
            </a:extLst>
          </p:cNvPr>
          <p:cNvCxnSpPr>
            <a:cxnSpLocks/>
          </p:cNvCxnSpPr>
          <p:nvPr/>
        </p:nvCxnSpPr>
        <p:spPr>
          <a:xfrm>
            <a:off x="4221860" y="6175636"/>
            <a:ext cx="3550395" cy="72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F125EE-77F4-4F32-9A9B-08C9F4ADA61C}"/>
              </a:ext>
            </a:extLst>
          </p:cNvPr>
          <p:cNvSpPr txBox="1"/>
          <p:nvPr/>
        </p:nvSpPr>
        <p:spPr>
          <a:xfrm>
            <a:off x="4111237" y="6228063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1979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4C2D7-5FF3-44B7-9B85-76F781272ADA}"/>
              </a:ext>
            </a:extLst>
          </p:cNvPr>
          <p:cNvSpPr txBox="1"/>
          <p:nvPr/>
        </p:nvSpPr>
        <p:spPr>
          <a:xfrm>
            <a:off x="7196751" y="6252963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EB5F6-DD0C-492F-A6EE-167DF4593BBF}"/>
              </a:ext>
            </a:extLst>
          </p:cNvPr>
          <p:cNvSpPr txBox="1"/>
          <p:nvPr/>
        </p:nvSpPr>
        <p:spPr>
          <a:xfrm>
            <a:off x="3792232" y="2801168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871FB6-C19E-4188-A6FF-D6974FCDD04C}"/>
              </a:ext>
            </a:extLst>
          </p:cNvPr>
          <p:cNvSpPr txBox="1"/>
          <p:nvPr/>
        </p:nvSpPr>
        <p:spPr>
          <a:xfrm>
            <a:off x="3832478" y="5693900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F921CC8-F47A-48D1-9263-CC400D998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87" r="57162" b="-87"/>
          <a:stretch/>
        </p:blipFill>
        <p:spPr bwMode="auto">
          <a:xfrm>
            <a:off x="0" y="0"/>
            <a:ext cx="4078223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een line graph on a black background&#10;&#10;Description automatically generated">
            <a:extLst>
              <a:ext uri="{FF2B5EF4-FFF2-40B4-BE49-F238E27FC236}">
                <a16:creationId xmlns:a16="http://schemas.microsoft.com/office/drawing/2014/main" id="{B7E753C9-BF33-4389-AC67-57916F2F1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51" y="-1813826"/>
            <a:ext cx="67461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3065105"/>
            <a:ext cx="3738419" cy="1177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Urbanization</a:t>
            </a:r>
            <a:b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</a:br>
            <a:endParaRPr lang="en-US" sz="3600" b="1" dirty="0">
              <a:solidFill>
                <a:schemeClr val="bg1"/>
              </a:solidFill>
              <a:latin typeface="Amasis MT Pro Medium" panose="020B0604020202020204" pitchFamily="18" charset="0"/>
              <a:ea typeface="+mn-ea"/>
              <a:cs typeface="+mn-cs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AF49B-12E8-4D5C-9A71-572CA276E4AF}"/>
              </a:ext>
            </a:extLst>
          </p:cNvPr>
          <p:cNvSpPr txBox="1"/>
          <p:nvPr/>
        </p:nvSpPr>
        <p:spPr>
          <a:xfrm>
            <a:off x="6248400" y="5208766"/>
            <a:ext cx="3846745" cy="1006109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4000">
                <a:schemeClr val="accent1">
                  <a:lumMod val="20000"/>
                  <a:lumOff val="80000"/>
                  <a:alpha val="40000"/>
                </a:schemeClr>
              </a:gs>
              <a:gs pos="72096">
                <a:srgbClr val="DCE8F5">
                  <a:alpha val="40000"/>
                </a:srgbClr>
              </a:gs>
              <a:gs pos="83000">
                <a:schemeClr val="accent5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20000"/>
                  <a:lumOff val="8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Global urban population percentage grow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53048-A80B-4667-A2A2-F70CFA086EBA}"/>
              </a:ext>
            </a:extLst>
          </p:cNvPr>
          <p:cNvCxnSpPr>
            <a:cxnSpLocks/>
          </p:cNvCxnSpPr>
          <p:nvPr/>
        </p:nvCxnSpPr>
        <p:spPr>
          <a:xfrm flipH="1" flipV="1">
            <a:off x="4724979" y="338447"/>
            <a:ext cx="28780" cy="41212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395F8-0AE8-4F39-A2E8-708D89D4AEC7}"/>
              </a:ext>
            </a:extLst>
          </p:cNvPr>
          <p:cNvCxnSpPr>
            <a:cxnSpLocks/>
          </p:cNvCxnSpPr>
          <p:nvPr/>
        </p:nvCxnSpPr>
        <p:spPr>
          <a:xfrm flipV="1">
            <a:off x="4738437" y="4387932"/>
            <a:ext cx="6444798" cy="717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D0EABA-5335-44B8-83FB-8E4C4D4B4AAD}"/>
              </a:ext>
            </a:extLst>
          </p:cNvPr>
          <p:cNvSpPr txBox="1"/>
          <p:nvPr/>
        </p:nvSpPr>
        <p:spPr>
          <a:xfrm>
            <a:off x="4627814" y="451207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C8982-83C9-4AA4-88C3-EBC1168F0775}"/>
              </a:ext>
            </a:extLst>
          </p:cNvPr>
          <p:cNvSpPr txBox="1"/>
          <p:nvPr/>
        </p:nvSpPr>
        <p:spPr>
          <a:xfrm>
            <a:off x="10607502" y="4493720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4F71F-CBAD-430C-8E3A-3A83DA4D4626}"/>
              </a:ext>
            </a:extLst>
          </p:cNvPr>
          <p:cNvSpPr txBox="1"/>
          <p:nvPr/>
        </p:nvSpPr>
        <p:spPr>
          <a:xfrm>
            <a:off x="4146246" y="733055"/>
            <a:ext cx="60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60%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40D99-262E-4C2A-A841-D3C5F7827117}"/>
              </a:ext>
            </a:extLst>
          </p:cNvPr>
          <p:cNvSpPr txBox="1"/>
          <p:nvPr/>
        </p:nvSpPr>
        <p:spPr>
          <a:xfrm>
            <a:off x="4246288" y="3977915"/>
            <a:ext cx="51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2581D43-D915-45C8-AF42-46A73B63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01" y="-20309"/>
            <a:ext cx="6786139" cy="689861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665521C-1529-4CC9-AC82-71264EAAB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1" r="27645"/>
          <a:stretch/>
        </p:blipFill>
        <p:spPr bwMode="auto">
          <a:xfrm>
            <a:off x="0" y="0"/>
            <a:ext cx="4736592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16BAED-6A44-44DA-92E7-9911D574E352}"/>
              </a:ext>
            </a:extLst>
          </p:cNvPr>
          <p:cNvSpPr/>
          <p:nvPr/>
        </p:nvSpPr>
        <p:spPr>
          <a:xfrm>
            <a:off x="0" y="-7280"/>
            <a:ext cx="4736592" cy="685799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86" y="2832863"/>
            <a:ext cx="3738419" cy="1177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Water consumption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66069-7633-4AA2-9C7B-A7F1897952B8}"/>
              </a:ext>
            </a:extLst>
          </p:cNvPr>
          <p:cNvSpPr txBox="1"/>
          <p:nvPr/>
        </p:nvSpPr>
        <p:spPr>
          <a:xfrm>
            <a:off x="9781117" y="2569874"/>
            <a:ext cx="1432560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latin typeface="Amasis MT Pro" panose="02040504050005020304" pitchFamily="18" charset="0"/>
              </a:rPr>
              <a:t>Overall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F6A29-42C4-4880-8332-026DABC1647F}"/>
              </a:ext>
            </a:extLst>
          </p:cNvPr>
          <p:cNvSpPr txBox="1"/>
          <p:nvPr/>
        </p:nvSpPr>
        <p:spPr>
          <a:xfrm>
            <a:off x="10335854" y="4064310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BRICS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9ACCF-7D9D-4402-810D-19E933E28F44}"/>
              </a:ext>
            </a:extLst>
          </p:cNvPr>
          <p:cNvSpPr txBox="1"/>
          <p:nvPr/>
        </p:nvSpPr>
        <p:spPr>
          <a:xfrm>
            <a:off x="10335853" y="5477260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OECD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A7138-02D7-4797-A3D4-F0D408FBD5B6}"/>
              </a:ext>
            </a:extLst>
          </p:cNvPr>
          <p:cNvSpPr txBox="1"/>
          <p:nvPr/>
        </p:nvSpPr>
        <p:spPr>
          <a:xfrm>
            <a:off x="6210343" y="5659093"/>
            <a:ext cx="877823" cy="41755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50000"/>
                </a:schemeClr>
              </a:gs>
              <a:gs pos="54000">
                <a:schemeClr val="accent6">
                  <a:lumMod val="75000"/>
                  <a:alpha val="20000"/>
                </a:schemeClr>
              </a:gs>
              <a:gs pos="83000">
                <a:schemeClr val="accent5">
                  <a:lumMod val="75000"/>
                  <a:alpha val="25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b="1" dirty="0">
                <a:latin typeface="Amasis MT Pro" panose="02040504050005020304" pitchFamily="18" charset="0"/>
              </a:rPr>
              <a:t>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1DA4D-B424-4E76-865A-E9A52974057F}"/>
              </a:ext>
            </a:extLst>
          </p:cNvPr>
          <p:cNvCxnSpPr>
            <a:cxnSpLocks/>
          </p:cNvCxnSpPr>
          <p:nvPr/>
        </p:nvCxnSpPr>
        <p:spPr>
          <a:xfrm flipV="1">
            <a:off x="5736403" y="302276"/>
            <a:ext cx="0" cy="59796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375AA-491B-4456-985F-D0EEF572DD2C}"/>
              </a:ext>
            </a:extLst>
          </p:cNvPr>
          <p:cNvCxnSpPr>
            <a:cxnSpLocks/>
          </p:cNvCxnSpPr>
          <p:nvPr/>
        </p:nvCxnSpPr>
        <p:spPr>
          <a:xfrm>
            <a:off x="5735619" y="6281969"/>
            <a:ext cx="6145643" cy="18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F2BBE3-F8DB-471A-A9A8-2DBA793DAD9E}"/>
              </a:ext>
            </a:extLst>
          </p:cNvPr>
          <p:cNvSpPr txBox="1"/>
          <p:nvPr/>
        </p:nvSpPr>
        <p:spPr>
          <a:xfrm>
            <a:off x="5610458" y="6334396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EFBEB-34E1-407A-87B1-3D87C156B588}"/>
              </a:ext>
            </a:extLst>
          </p:cNvPr>
          <p:cNvSpPr txBox="1"/>
          <p:nvPr/>
        </p:nvSpPr>
        <p:spPr>
          <a:xfrm>
            <a:off x="11197847" y="6334396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070B5-5193-4F10-9680-BF7477BD41B4}"/>
              </a:ext>
            </a:extLst>
          </p:cNvPr>
          <p:cNvSpPr txBox="1"/>
          <p:nvPr/>
        </p:nvSpPr>
        <p:spPr>
          <a:xfrm>
            <a:off x="5028638" y="353041"/>
            <a:ext cx="63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 tr.t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CA3E7-8E47-4A57-9495-1026E8D84538}"/>
              </a:ext>
            </a:extLst>
          </p:cNvPr>
          <p:cNvSpPr txBox="1"/>
          <p:nvPr/>
        </p:nvSpPr>
        <p:spPr>
          <a:xfrm>
            <a:off x="5228932" y="5800233"/>
            <a:ext cx="51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65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5C21BEE-BA89-40B0-A02C-6CFE03F73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8"/>
          <a:stretch/>
        </p:blipFill>
        <p:spPr bwMode="auto">
          <a:xfrm>
            <a:off x="6701842" y="0"/>
            <a:ext cx="5490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TextBox 2">
            <a:extLst>
              <a:ext uri="{FF2B5EF4-FFF2-40B4-BE49-F238E27FC236}">
                <a16:creationId xmlns:a16="http://schemas.microsoft.com/office/drawing/2014/main" id="{DD4CA0B4-1592-96D0-F7BA-671DFA495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83342"/>
              </p:ext>
            </p:extLst>
          </p:nvPr>
        </p:nvGraphicFramePr>
        <p:xfrm>
          <a:off x="7179972" y="422031"/>
          <a:ext cx="4406188" cy="5673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een line with white dots&#10;&#10;Description automatically generated">
            <a:extLst>
              <a:ext uri="{FF2B5EF4-FFF2-40B4-BE49-F238E27FC236}">
                <a16:creationId xmlns:a16="http://schemas.microsoft.com/office/drawing/2014/main" id="{D7F3E90F-C4C8-43B4-9C54-3A012555C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" y="2956547"/>
            <a:ext cx="2906846" cy="2126155"/>
          </a:xfrm>
          <a:prstGeom prst="rect">
            <a:avLst/>
          </a:prstGeom>
        </p:spPr>
      </p:pic>
      <p:pic>
        <p:nvPicPr>
          <p:cNvPr id="11" name="Picture 10" descr="A green line with white dots&#10;&#10;Description automatically generated">
            <a:extLst>
              <a:ext uri="{FF2B5EF4-FFF2-40B4-BE49-F238E27FC236}">
                <a16:creationId xmlns:a16="http://schemas.microsoft.com/office/drawing/2014/main" id="{7E34B28E-D5EF-456C-AC70-CD9551E2A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38" y="1227718"/>
            <a:ext cx="2906847" cy="2126155"/>
          </a:xfrm>
          <a:prstGeom prst="rect">
            <a:avLst/>
          </a:prstGeom>
        </p:spPr>
      </p:pic>
      <p:pic>
        <p:nvPicPr>
          <p:cNvPr id="13" name="Picture 12" descr="A green line with white dots&#10;&#10;Description automatically generated">
            <a:extLst>
              <a:ext uri="{FF2B5EF4-FFF2-40B4-BE49-F238E27FC236}">
                <a16:creationId xmlns:a16="http://schemas.microsoft.com/office/drawing/2014/main" id="{3EBEB7DE-2FF3-4605-9822-E0D6B140A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6" y="218556"/>
            <a:ext cx="2567499" cy="1877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B5CDD5-53A0-4F5C-AC85-5A811B489F65}"/>
              </a:ext>
            </a:extLst>
          </p:cNvPr>
          <p:cNvSpPr txBox="1"/>
          <p:nvPr/>
        </p:nvSpPr>
        <p:spPr>
          <a:xfrm>
            <a:off x="257078" y="231305"/>
            <a:ext cx="185592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Temp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0CB001-B12F-40FD-ABE6-B54CEAE6B944}"/>
              </a:ext>
            </a:extLst>
          </p:cNvPr>
          <p:cNvSpPr txBox="1"/>
          <p:nvPr/>
        </p:nvSpPr>
        <p:spPr>
          <a:xfrm>
            <a:off x="3501967" y="846267"/>
            <a:ext cx="2577106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Urbanization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B522E-AD69-4CD5-B902-1469AE9BFECE}"/>
              </a:ext>
            </a:extLst>
          </p:cNvPr>
          <p:cNvSpPr txBox="1"/>
          <p:nvPr/>
        </p:nvSpPr>
        <p:spPr>
          <a:xfrm>
            <a:off x="295966" y="2456925"/>
            <a:ext cx="185592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CO2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15" name="Picture 14" descr="A green line in the sky&#10;&#10;Description automatically generated">
            <a:extLst>
              <a:ext uri="{FF2B5EF4-FFF2-40B4-BE49-F238E27FC236}">
                <a16:creationId xmlns:a16="http://schemas.microsoft.com/office/drawing/2014/main" id="{402E4761-B098-415A-8023-77BB589F9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13" y="3875672"/>
            <a:ext cx="3615846" cy="26447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D47A6A-26E9-46DA-8B47-DCABEA125097}"/>
              </a:ext>
            </a:extLst>
          </p:cNvPr>
          <p:cNvSpPr txBox="1"/>
          <p:nvPr/>
        </p:nvSpPr>
        <p:spPr>
          <a:xfrm>
            <a:off x="958251" y="4701251"/>
            <a:ext cx="2305387" cy="381451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16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CO2 ~ CO2 emission</a:t>
            </a:r>
            <a:endParaRPr lang="en-US" sz="16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53D61A7A-BEF6-4483-8807-1963D2EFF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97"/>
          <a:stretch/>
        </p:blipFill>
        <p:spPr bwMode="auto">
          <a:xfrm>
            <a:off x="42503" y="-20309"/>
            <a:ext cx="46940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16BAED-6A44-44DA-92E7-9911D574E352}"/>
              </a:ext>
            </a:extLst>
          </p:cNvPr>
          <p:cNvSpPr/>
          <p:nvPr/>
        </p:nvSpPr>
        <p:spPr>
          <a:xfrm>
            <a:off x="-12863" y="1"/>
            <a:ext cx="4736592" cy="685799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86" y="3095852"/>
            <a:ext cx="3738419" cy="7339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Ocean temps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BB3434F-F24E-4A59-918A-79989275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22FD3FD-38B2-48B9-8529-4457B0E34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8" name="Picture 7" descr="A green line with white dots&#10;&#10;Description automatically generated">
            <a:extLst>
              <a:ext uri="{FF2B5EF4-FFF2-40B4-BE49-F238E27FC236}">
                <a16:creationId xmlns:a16="http://schemas.microsoft.com/office/drawing/2014/main" id="{5DD72AFE-4451-4F00-BF46-006DFF01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06" y="389227"/>
            <a:ext cx="6757208" cy="4942427"/>
          </a:xfrm>
          <a:prstGeom prst="rect">
            <a:avLst/>
          </a:prstGeom>
        </p:spPr>
      </p:pic>
      <p:pic>
        <p:nvPicPr>
          <p:cNvPr id="12" name="Picture 11" descr="A green line with white dots&#10;&#10;Description automatically generated">
            <a:extLst>
              <a:ext uri="{FF2B5EF4-FFF2-40B4-BE49-F238E27FC236}">
                <a16:creationId xmlns:a16="http://schemas.microsoft.com/office/drawing/2014/main" id="{F14D9557-848E-4E19-B44C-FEEB22FD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71" y="3462839"/>
            <a:ext cx="4271357" cy="312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6452F4-77DF-499A-B356-FB5F5B569E58}"/>
              </a:ext>
            </a:extLst>
          </p:cNvPr>
          <p:cNvSpPr txBox="1"/>
          <p:nvPr/>
        </p:nvSpPr>
        <p:spPr>
          <a:xfrm>
            <a:off x="6182801" y="4412642"/>
            <a:ext cx="3223086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Ocean temp ~ Temp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E8717-7B15-4FEE-9F89-21D3AD964884}"/>
              </a:ext>
            </a:extLst>
          </p:cNvPr>
          <p:cNvSpPr txBox="1"/>
          <p:nvPr/>
        </p:nvSpPr>
        <p:spPr>
          <a:xfrm>
            <a:off x="8469828" y="2137946"/>
            <a:ext cx="3223086" cy="1006109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Sea level ~ Ocean temp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Model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5B5DF-89E1-49BC-B600-64DA9EC75DBD}"/>
              </a:ext>
            </a:extLst>
          </p:cNvPr>
          <p:cNvSpPr txBox="1"/>
          <p:nvPr/>
        </p:nvSpPr>
        <p:spPr>
          <a:xfrm>
            <a:off x="6096000" y="1319834"/>
            <a:ext cx="5703778" cy="218649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Metrics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RMSE: 0.15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 err="1">
                <a:solidFill>
                  <a:srgbClr val="FFFFFF"/>
                </a:solidFill>
                <a:latin typeface="Amasis MT Pro" panose="02040504050005020304" pitchFamily="18" charset="0"/>
              </a:rPr>
              <a:t>Rsquared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0.99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MAE: 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98F33-FCE3-409D-AED8-D5F8314251E1}"/>
              </a:ext>
            </a:extLst>
          </p:cNvPr>
          <p:cNvSpPr txBox="1"/>
          <p:nvPr/>
        </p:nvSpPr>
        <p:spPr>
          <a:xfrm>
            <a:off x="549447" y="1319834"/>
            <a:ext cx="5376701" cy="349600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Residuals: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Min: 0,003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Median: 0.08 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Max: 0.28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 err="1">
                <a:solidFill>
                  <a:srgbClr val="FFFFFF"/>
                </a:solidFill>
                <a:latin typeface="Amasis MT Pro" panose="02040504050005020304" pitchFamily="18" charset="0"/>
              </a:rPr>
              <a:t>Bptest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 (p-value): 0.43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Shapiro-wilk: 0.6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 descr="A graph of gray squares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51777F54-BAF3-47F3-8DF0-D82822D5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7368" b="7387"/>
          <a:stretch/>
        </p:blipFill>
        <p:spPr>
          <a:xfrm>
            <a:off x="7632192" y="3748255"/>
            <a:ext cx="3534171" cy="279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E5120-053A-4343-B3BE-23D357A5851D}"/>
              </a:ext>
            </a:extLst>
          </p:cNvPr>
          <p:cNvSpPr txBox="1"/>
          <p:nvPr/>
        </p:nvSpPr>
        <p:spPr>
          <a:xfrm>
            <a:off x="4048551" y="5954533"/>
            <a:ext cx="3083770" cy="592572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Residuals’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1332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Model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E5B6A-D608-4090-AFE5-A72A235AE7F7}"/>
              </a:ext>
            </a:extLst>
          </p:cNvPr>
          <p:cNvSpPr txBox="1"/>
          <p:nvPr/>
        </p:nvSpPr>
        <p:spPr>
          <a:xfrm>
            <a:off x="8440348" y="1363218"/>
            <a:ext cx="2709699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real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446FD-8FE8-41A7-AB8E-5291ECEC5CEB}"/>
              </a:ext>
            </a:extLst>
          </p:cNvPr>
          <p:cNvSpPr txBox="1"/>
          <p:nvPr/>
        </p:nvSpPr>
        <p:spPr>
          <a:xfrm>
            <a:off x="7424928" y="2080085"/>
            <a:ext cx="3725119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Red dots – 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«</a:t>
            </a: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predicted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»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739AF-73BC-489C-8D6D-EC7FBDD747B3}"/>
              </a:ext>
            </a:extLst>
          </p:cNvPr>
          <p:cNvSpPr txBox="1"/>
          <p:nvPr/>
        </p:nvSpPr>
        <p:spPr>
          <a:xfrm>
            <a:off x="2676144" y="5838586"/>
            <a:ext cx="2615184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Residuals graph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7" name="Picture 6" descr="A green line with red dots on it&#10;&#10;Description automatically generated">
            <a:extLst>
              <a:ext uri="{FF2B5EF4-FFF2-40B4-BE49-F238E27FC236}">
                <a16:creationId xmlns:a16="http://schemas.microsoft.com/office/drawing/2014/main" id="{CC61F63E-AE8B-415C-B1F7-B9D8890C9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5256" r="3438" b="7138"/>
          <a:stretch/>
        </p:blipFill>
        <p:spPr>
          <a:xfrm>
            <a:off x="731519" y="1363218"/>
            <a:ext cx="4413505" cy="3684270"/>
          </a:xfrm>
          <a:prstGeom prst="rect">
            <a:avLst/>
          </a:prstGeom>
        </p:spPr>
      </p:pic>
      <p:pic>
        <p:nvPicPr>
          <p:cNvPr id="15" name="Picture 1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90C67184-27DB-43DD-B07A-3BDC1FD5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t="19363" r="2646" b="7427"/>
          <a:stretch/>
        </p:blipFill>
        <p:spPr>
          <a:xfrm>
            <a:off x="6193536" y="3059176"/>
            <a:ext cx="4803648" cy="33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44536-3F27-49BE-A317-319B4F994CB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Picture 4" descr="Graph">
            <a:extLst>
              <a:ext uri="{FF2B5EF4-FFF2-40B4-BE49-F238E27FC236}">
                <a16:creationId xmlns:a16="http://schemas.microsoft.com/office/drawing/2014/main" id="{A7224F25-74D5-2250-D79F-C5CB7B83A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4656" r="29789"/>
          <a:stretch/>
        </p:blipFill>
        <p:spPr>
          <a:xfrm>
            <a:off x="21" y="10"/>
            <a:ext cx="6095979" cy="685799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12" y="3026443"/>
            <a:ext cx="2478950" cy="583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6486144" y="377952"/>
            <a:ext cx="5092040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From the results of the study: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sea level change can be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explained</a:t>
            </a: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 in terms of other climatic factors quite </a:t>
            </a:r>
            <a:r>
              <a:rPr lang="en-US" sz="2400" b="1" dirty="0">
                <a:solidFill>
                  <a:prstClr val="white"/>
                </a:solidFill>
                <a:latin typeface="Amasis MT Pro" panose="02040504050005020304" pitchFamily="18" charset="0"/>
              </a:rPr>
              <a:t>successfully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human contribution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at the process of sea-level rise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is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significant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confirmation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of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global climate change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in general is a reason to take measures to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mitigate the anthropogenic impact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on it and </a:t>
            </a:r>
            <a:r>
              <a:rPr lang="en-US" sz="2400" b="1" dirty="0">
                <a:solidFill>
                  <a:schemeClr val="bg1"/>
                </a:solidFill>
                <a:latin typeface="Amasis MT Pro" panose="02040504050005020304" pitchFamily="18" charset="0"/>
              </a:rPr>
              <a:t>adapt to changes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already taking place</a:t>
            </a:r>
          </a:p>
        </p:txBody>
      </p:sp>
    </p:spTree>
    <p:extLst>
      <p:ext uri="{BB962C8B-B14F-4D97-AF65-F5344CB8AC3E}">
        <p14:creationId xmlns:p14="http://schemas.microsoft.com/office/powerpoint/2010/main" val="26667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fish swimming in the ocean&#10;&#10;Description automatically generated">
            <a:extLst>
              <a:ext uri="{FF2B5EF4-FFF2-40B4-BE49-F238E27FC236}">
                <a16:creationId xmlns:a16="http://schemas.microsoft.com/office/drawing/2014/main" id="{1306469E-D08C-4B36-80F4-D7C70A873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3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C788-E521-4888-BF39-B103FCDA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 you for your time</a:t>
            </a:r>
          </a:p>
        </p:txBody>
      </p:sp>
      <p:sp>
        <p:nvSpPr>
          <p:cNvPr id="103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44536-3F27-49BE-A317-319B4F994CB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6" name="Picture 4" descr="Graph">
            <a:extLst>
              <a:ext uri="{FF2B5EF4-FFF2-40B4-BE49-F238E27FC236}">
                <a16:creationId xmlns:a16="http://schemas.microsoft.com/office/drawing/2014/main" id="{A7224F25-74D5-2250-D79F-C5CB7B83A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4656" r="29789"/>
          <a:stretch/>
        </p:blipFill>
        <p:spPr>
          <a:xfrm>
            <a:off x="21" y="10"/>
            <a:ext cx="6095979" cy="685799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416" y="3026443"/>
            <a:ext cx="2205646" cy="583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6531430" y="1120083"/>
            <a:ext cx="4888258" cy="488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Based on this data set, I propose to: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Pct val="85000"/>
              <a:buFont typeface="Amasis MT Pro" panose="02040504050005020304" pitchFamily="18" charset="0"/>
              <a:buChar char="≈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masis MT Pro" panose="02040504050005020304" pitchFamily="18" charset="0"/>
              </a:rPr>
              <a:t>e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xplain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 long term sea-level change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 algn="just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predict short term sea-level change</a:t>
            </a:r>
          </a:p>
          <a:p>
            <a:pPr marL="800100" lvl="1" indent="-342900" algn="just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make conclusions about human contribution at the process of sea-level rise</a:t>
            </a:r>
          </a:p>
        </p:txBody>
      </p:sp>
    </p:spTree>
    <p:extLst>
      <p:ext uri="{BB962C8B-B14F-4D97-AF65-F5344CB8AC3E}">
        <p14:creationId xmlns:p14="http://schemas.microsoft.com/office/powerpoint/2010/main" val="19558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20" y="0"/>
            <a:ext cx="12191980" cy="685548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266" y="453878"/>
            <a:ext cx="4645083" cy="62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Dataset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0AC76-82EC-462F-95CB-1D40BC98FE12}"/>
              </a:ext>
            </a:extLst>
          </p:cNvPr>
          <p:cNvSpPr txBox="1"/>
          <p:nvPr/>
        </p:nvSpPr>
        <p:spPr>
          <a:xfrm>
            <a:off x="549448" y="2417114"/>
            <a:ext cx="5376701" cy="285592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Common info: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Provider: “NASA GRACE”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Type: Numerical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Size: 264 entries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Formatting: .csv</a:t>
            </a: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5B5DF-89E1-49BC-B600-64DA9EC75DBD}"/>
              </a:ext>
            </a:extLst>
          </p:cNvPr>
          <p:cNvSpPr txBox="1"/>
          <p:nvPr/>
        </p:nvSpPr>
        <p:spPr>
          <a:xfrm>
            <a:off x="6091941" y="2417114"/>
            <a:ext cx="5703778" cy="218649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Target Variables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“Sea level”,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“Air Temperature Anomaly”, </a:t>
            </a:r>
          </a:p>
          <a:p>
            <a:pPr marL="800100" lvl="1" indent="-342900" defTabSz="9144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“CO2 emissions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9EC3-3633-4596-9348-8A13CAD872B5}"/>
              </a:ext>
            </a:extLst>
          </p:cNvPr>
          <p:cNvSpPr txBox="1"/>
          <p:nvPr/>
        </p:nvSpPr>
        <p:spPr>
          <a:xfrm>
            <a:off x="1657213" y="1264952"/>
            <a:ext cx="8921188" cy="53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Name</a:t>
            </a: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: “Sea level changes and contributing factors’ dynamics”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98F33-FCE3-409D-AED8-D5F8314251E1}"/>
              </a:ext>
            </a:extLst>
          </p:cNvPr>
          <p:cNvSpPr txBox="1"/>
          <p:nvPr/>
        </p:nvSpPr>
        <p:spPr>
          <a:xfrm>
            <a:off x="539288" y="2417114"/>
            <a:ext cx="5376701" cy="2855926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dirty="0">
                <a:solidFill>
                  <a:srgbClr val="FFFFFF"/>
                </a:solidFill>
                <a:latin typeface="Amasis MT Pro Medium" panose="02040604050005020304" pitchFamily="18" charset="0"/>
              </a:rPr>
              <a:t>Common info: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Provider: “NASA GRACE”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Type: Numerical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Size: 264 entries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SzPct val="85000"/>
              <a:buFont typeface="Amasis MT Pro" panose="02040504050005020304" pitchFamily="18" charset="0"/>
              <a:buChar char="≈"/>
            </a:pPr>
            <a:r>
              <a:rPr lang="en-US" sz="2400" dirty="0">
                <a:solidFill>
                  <a:srgbClr val="FFFFFF"/>
                </a:solidFill>
                <a:latin typeface="Amasis MT Pro" panose="02040504050005020304" pitchFamily="18" charset="0"/>
              </a:rPr>
              <a:t>Formatting: .csv</a:t>
            </a:r>
          </a:p>
          <a:p>
            <a:pPr marL="285750" indent="-285750" defTabSz="9144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0E1217B-ED4A-0B38-0001-A1657A26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81" b="7881"/>
          <a:stretch/>
        </p:blipFill>
        <p:spPr>
          <a:xfrm>
            <a:off x="0" y="2520"/>
            <a:ext cx="12191980" cy="6855480"/>
          </a:xfrm>
          <a:prstGeom prst="rect">
            <a:avLst/>
          </a:prstGeom>
          <a:solidFill>
            <a:schemeClr val="tx1">
              <a:alpha val="96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4E41-5F6E-4532-B213-75372FB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839" y="344527"/>
            <a:ext cx="8646160" cy="802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Dataset OVERVIEW: Target variables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CE0182-62E2-4A86-BFDB-F8BA38212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4912"/>
              </p:ext>
            </p:extLst>
          </p:nvPr>
        </p:nvGraphicFramePr>
        <p:xfrm>
          <a:off x="2134668" y="1638908"/>
          <a:ext cx="8017309" cy="3370992"/>
        </p:xfrm>
        <a:graphic>
          <a:graphicData uri="http://schemas.openxmlformats.org/drawingml/2006/table">
            <a:tbl>
              <a:tblPr/>
              <a:tblGrid>
                <a:gridCol w="1135194">
                  <a:extLst>
                    <a:ext uri="{9D8B030D-6E8A-4147-A177-3AD203B41FA5}">
                      <a16:colId xmlns:a16="http://schemas.microsoft.com/office/drawing/2014/main" val="1488883446"/>
                    </a:ext>
                  </a:extLst>
                </a:gridCol>
                <a:gridCol w="1170669">
                  <a:extLst>
                    <a:ext uri="{9D8B030D-6E8A-4147-A177-3AD203B41FA5}">
                      <a16:colId xmlns:a16="http://schemas.microsoft.com/office/drawing/2014/main" val="2859168059"/>
                    </a:ext>
                  </a:extLst>
                </a:gridCol>
                <a:gridCol w="1259356">
                  <a:extLst>
                    <a:ext uri="{9D8B030D-6E8A-4147-A177-3AD203B41FA5}">
                      <a16:colId xmlns:a16="http://schemas.microsoft.com/office/drawing/2014/main" val="3921890972"/>
                    </a:ext>
                  </a:extLst>
                </a:gridCol>
                <a:gridCol w="1463336">
                  <a:extLst>
                    <a:ext uri="{9D8B030D-6E8A-4147-A177-3AD203B41FA5}">
                      <a16:colId xmlns:a16="http://schemas.microsoft.com/office/drawing/2014/main" val="2459990882"/>
                    </a:ext>
                  </a:extLst>
                </a:gridCol>
                <a:gridCol w="1463336">
                  <a:extLst>
                    <a:ext uri="{9D8B030D-6E8A-4147-A177-3AD203B41FA5}">
                      <a16:colId xmlns:a16="http://schemas.microsoft.com/office/drawing/2014/main" val="1338778805"/>
                    </a:ext>
                  </a:extLst>
                </a:gridCol>
                <a:gridCol w="1525418">
                  <a:extLst>
                    <a:ext uri="{9D8B030D-6E8A-4147-A177-3AD203B41FA5}">
                      <a16:colId xmlns:a16="http://schemas.microsoft.com/office/drawing/2014/main" val="4060468054"/>
                    </a:ext>
                  </a:extLst>
                </a:gridCol>
              </a:tblGrid>
              <a:tr h="355191">
                <a:tc>
                  <a:txBody>
                    <a:bodyPr/>
                    <a:lstStyle/>
                    <a:p>
                      <a:pPr algn="ctr" fontAlgn="ctr"/>
                      <a:r>
                        <a:rPr lang="ru-K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Level Change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Temps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Ocean Temps Anomaly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emissions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8309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93331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integer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16531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568405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-5.94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 tr.t.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1880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41691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14.842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tr.t.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062643"/>
                  </a:ext>
                </a:extLst>
              </a:tr>
              <a:tr h="355191">
                <a:tc>
                  <a:txBody>
                    <a:bodyPr/>
                    <a:lstStyle/>
                    <a:p>
                      <a:pPr algn="ctr" fontAlgn="ctr"/>
                      <a:r>
                        <a:rPr lang="ru-K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in Air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Urbanization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Ice Area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Ice Mass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Consumption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99749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97582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96694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48930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 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-151.9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94378"/>
                  </a:ext>
                </a:extLst>
              </a:tr>
              <a:tr h="266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5321" marR="5321" marT="5321" marB="0" anchor="ctr">
                    <a:lnL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ADC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399.6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59.9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12.98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-5467.5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K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5321" marR="5321" marT="5321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2450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6CC3C6-EF7F-491B-8313-26A8A8D5DF92}"/>
              </a:ext>
            </a:extLst>
          </p:cNvPr>
          <p:cNvSpPr txBox="1"/>
          <p:nvPr/>
        </p:nvSpPr>
        <p:spPr>
          <a:xfrm>
            <a:off x="1411171" y="5547244"/>
            <a:ext cx="9369658" cy="770892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It is expected to detect (confirm) the presence of an association among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target attributes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200513-C7D1-4F4B-8ECF-91C643DA3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r="34997"/>
          <a:stretch/>
        </p:blipFill>
        <p:spPr bwMode="auto">
          <a:xfrm>
            <a:off x="0" y="10"/>
            <a:ext cx="45618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01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Sea level change: 1850 to nowadays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5564048" y="4837985"/>
            <a:ext cx="5703778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data from NOAA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711269"/>
            <a:ext cx="5703778" cy="525978"/>
          </a:xfrm>
          <a:prstGeom prst="rect">
            <a:avLst/>
          </a:prstGeom>
          <a:gradFill>
            <a:gsLst>
              <a:gs pos="0">
                <a:schemeClr val="accent1">
                  <a:alpha val="28000"/>
                  <a:lumMod val="72000"/>
                  <a:lumOff val="28000"/>
                </a:schemeClr>
              </a:gs>
              <a:gs pos="54000">
                <a:schemeClr val="accent5"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5">
                  <a:lumMod val="50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Red line – data from CSIRO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10" name="Picture 9" descr="Sea level change graph&#10;">
            <a:extLst>
              <a:ext uri="{FF2B5EF4-FFF2-40B4-BE49-F238E27FC236}">
                <a16:creationId xmlns:a16="http://schemas.microsoft.com/office/drawing/2014/main" id="{8436C107-32DF-40BC-8E9F-CC0F5155E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8" y="516360"/>
            <a:ext cx="6220954" cy="432162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6625C6-46AF-4DFE-8C37-883F9A1D6792}"/>
              </a:ext>
            </a:extLst>
          </p:cNvPr>
          <p:cNvCxnSpPr/>
          <p:nvPr/>
        </p:nvCxnSpPr>
        <p:spPr>
          <a:xfrm flipV="1">
            <a:off x="5495830" y="540333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C07A6E-3425-4E9C-9979-2680AF682B73}"/>
              </a:ext>
            </a:extLst>
          </p:cNvPr>
          <p:cNvCxnSpPr>
            <a:cxnSpLocks/>
          </p:cNvCxnSpPr>
          <p:nvPr/>
        </p:nvCxnSpPr>
        <p:spPr>
          <a:xfrm flipV="1">
            <a:off x="5486400" y="4328778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BC6D1A-8551-42A6-952F-88EC22B90F1B}"/>
              </a:ext>
            </a:extLst>
          </p:cNvPr>
          <p:cNvSpPr txBox="1"/>
          <p:nvPr/>
        </p:nvSpPr>
        <p:spPr>
          <a:xfrm>
            <a:off x="4757776" y="3810802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0 см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F120F-7174-47F6-86EC-688446AFD684}"/>
              </a:ext>
            </a:extLst>
          </p:cNvPr>
          <p:cNvSpPr txBox="1"/>
          <p:nvPr/>
        </p:nvSpPr>
        <p:spPr>
          <a:xfrm>
            <a:off x="4834128" y="692733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25</a:t>
            </a:r>
            <a:r>
              <a:rPr lang="ru-RU" dirty="0">
                <a:solidFill>
                  <a:schemeClr val="bg1"/>
                </a:solidFill>
              </a:rPr>
              <a:t>см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29872-D996-4E58-BD38-FF4E6A04281C}"/>
              </a:ext>
            </a:extLst>
          </p:cNvPr>
          <p:cNvSpPr txBox="1"/>
          <p:nvPr/>
        </p:nvSpPr>
        <p:spPr>
          <a:xfrm>
            <a:off x="5334000" y="4457641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1850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85D8E-1C37-47E6-AA9C-AE9814E85FC4}"/>
              </a:ext>
            </a:extLst>
          </p:cNvPr>
          <p:cNvSpPr txBox="1"/>
          <p:nvPr/>
        </p:nvSpPr>
        <p:spPr>
          <a:xfrm>
            <a:off x="10884578" y="4457641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2015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01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Sea level change: 1850 to nowadays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187013"/>
            <a:ext cx="5703778" cy="1486241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Blue area – possible temperature spread due to inaccurate measurements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BCB8FE-6AF5-4750-B128-E02BC38E5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84"/>
          <a:stretch/>
        </p:blipFill>
        <p:spPr bwMode="auto">
          <a:xfrm>
            <a:off x="0" y="0"/>
            <a:ext cx="428752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274550" y="2706114"/>
            <a:ext cx="3738419" cy="1455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Temperature change: 1880 to nowadays</a:t>
            </a:r>
          </a:p>
        </p:txBody>
      </p:sp>
      <p:pic>
        <p:nvPicPr>
          <p:cNvPr id="7" name="Picture 6" descr="A blue and green line graph&#10;&#10;Description automatically generated">
            <a:extLst>
              <a:ext uri="{FF2B5EF4-FFF2-40B4-BE49-F238E27FC236}">
                <a16:creationId xmlns:a16="http://schemas.microsoft.com/office/drawing/2014/main" id="{6BD31EEB-99F4-4838-859F-B4355EC2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48" y="-17396"/>
            <a:ext cx="6380451" cy="4681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EC951-25D7-4FD4-B8D9-CDDED8DF5913}"/>
              </a:ext>
            </a:extLst>
          </p:cNvPr>
          <p:cNvSpPr txBox="1"/>
          <p:nvPr/>
        </p:nvSpPr>
        <p:spPr>
          <a:xfrm>
            <a:off x="5564048" y="4459689"/>
            <a:ext cx="5703778" cy="525978"/>
          </a:xfrm>
          <a:prstGeom prst="rect">
            <a:avLst/>
          </a:prstGeom>
          <a:gradFill>
            <a:gsLst>
              <a:gs pos="0">
                <a:srgbClr val="FFC000">
                  <a:alpha val="40000"/>
                </a:srgbClr>
              </a:gs>
              <a:gs pos="54000">
                <a:srgbClr val="FFC000">
                  <a:alpha val="30000"/>
                </a:srgbClr>
              </a:gs>
              <a:gs pos="83000">
                <a:schemeClr val="accent2">
                  <a:alpha val="30000"/>
                </a:schemeClr>
              </a:gs>
              <a:gs pos="100000">
                <a:srgbClr val="C00000">
                  <a:alpha val="30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line – temperature change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728E9A-B4B0-4AE1-B29B-6B6CE8BB69E3}"/>
              </a:ext>
            </a:extLst>
          </p:cNvPr>
          <p:cNvCxnSpPr/>
          <p:nvPr/>
        </p:nvCxnSpPr>
        <p:spPr>
          <a:xfrm flipV="1">
            <a:off x="5536537" y="158531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A089D8-DC2A-4653-BEB4-F251DA7028AD}"/>
              </a:ext>
            </a:extLst>
          </p:cNvPr>
          <p:cNvCxnSpPr>
            <a:cxnSpLocks/>
          </p:cNvCxnSpPr>
          <p:nvPr/>
        </p:nvCxnSpPr>
        <p:spPr>
          <a:xfrm flipV="1">
            <a:off x="5527107" y="3946976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78DEBF-28A0-4204-B0D2-7CE7DF7E5D59}"/>
              </a:ext>
            </a:extLst>
          </p:cNvPr>
          <p:cNvSpPr txBox="1"/>
          <p:nvPr/>
        </p:nvSpPr>
        <p:spPr>
          <a:xfrm>
            <a:off x="4667425" y="342882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2.5 ℃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2488F-0BC2-479C-8639-ADE1BF9D07B3}"/>
              </a:ext>
            </a:extLst>
          </p:cNvPr>
          <p:cNvSpPr txBox="1"/>
          <p:nvPr/>
        </p:nvSpPr>
        <p:spPr>
          <a:xfrm>
            <a:off x="5329504" y="397605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1880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CBE15-6DA8-41E8-9CC6-DEAF0F328911}"/>
              </a:ext>
            </a:extLst>
          </p:cNvPr>
          <p:cNvSpPr txBox="1"/>
          <p:nvPr/>
        </p:nvSpPr>
        <p:spPr>
          <a:xfrm>
            <a:off x="11150954" y="4018667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2014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C9E3D-67D3-4029-857B-4F8D3F5B74FA}"/>
              </a:ext>
            </a:extLst>
          </p:cNvPr>
          <p:cNvSpPr txBox="1"/>
          <p:nvPr/>
        </p:nvSpPr>
        <p:spPr>
          <a:xfrm>
            <a:off x="4561609" y="277192"/>
            <a:ext cx="8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12.5 ℃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2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C779D0-6F91-4CE4-BF21-79FE5BC0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91"/>
          <a:stretch/>
        </p:blipFill>
        <p:spPr>
          <a:xfrm>
            <a:off x="-46966" y="-3048"/>
            <a:ext cx="4059935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113791" y="3096768"/>
            <a:ext cx="3738419" cy="6583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Gases Stats</a:t>
            </a:r>
          </a:p>
        </p:txBody>
      </p:sp>
      <p:pic>
        <p:nvPicPr>
          <p:cNvPr id="11" name="Picture 10" descr="A black screen with colorful lines&#10;&#10;Description automatically generated">
            <a:extLst>
              <a:ext uri="{FF2B5EF4-FFF2-40B4-BE49-F238E27FC236}">
                <a16:creationId xmlns:a16="http://schemas.microsoft.com/office/drawing/2014/main" id="{DCFDAB16-320B-42D1-84F4-63AE1FF5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14" y="0"/>
            <a:ext cx="5839629" cy="483036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A5EB5D88-69B6-4011-9C5E-62A10ACCC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F8EBBBAB-3C6E-49B4-AF58-1293D9AEB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82C66-7251-43ED-8818-48EF07512DAF}"/>
              </a:ext>
            </a:extLst>
          </p:cNvPr>
          <p:cNvSpPr txBox="1"/>
          <p:nvPr/>
        </p:nvSpPr>
        <p:spPr>
          <a:xfrm>
            <a:off x="7016034" y="3813487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SF6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3BE54-7450-41A8-9318-477CA1B30F66}"/>
              </a:ext>
            </a:extLst>
          </p:cNvPr>
          <p:cNvSpPr txBox="1"/>
          <p:nvPr/>
        </p:nvSpPr>
        <p:spPr>
          <a:xfrm>
            <a:off x="10542340" y="1951024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N2O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459CF-4946-4986-9407-B64364B05EEA}"/>
              </a:ext>
            </a:extLst>
          </p:cNvPr>
          <p:cNvSpPr txBox="1"/>
          <p:nvPr/>
        </p:nvSpPr>
        <p:spPr>
          <a:xfrm>
            <a:off x="5767558" y="1857711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CO2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CBC6F-C468-4AEB-9A58-08DED6E39902}"/>
              </a:ext>
            </a:extLst>
          </p:cNvPr>
          <p:cNvSpPr txBox="1"/>
          <p:nvPr/>
        </p:nvSpPr>
        <p:spPr>
          <a:xfrm>
            <a:off x="10809156" y="211789"/>
            <a:ext cx="847806" cy="52597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CH4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D64452-24A7-4D25-8C47-1ADE6A47ECE2}"/>
              </a:ext>
            </a:extLst>
          </p:cNvPr>
          <p:cNvSpPr txBox="1"/>
          <p:nvPr/>
        </p:nvSpPr>
        <p:spPr>
          <a:xfrm>
            <a:off x="4669608" y="5179093"/>
            <a:ext cx="6526000" cy="148624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4000">
                <a:schemeClr val="accent6">
                  <a:lumMod val="60000"/>
                  <a:lumOff val="40000"/>
                  <a:alpha val="30000"/>
                </a:schemeClr>
              </a:gs>
              <a:gs pos="83000">
                <a:schemeClr val="accent6">
                  <a:lumMod val="75000"/>
                  <a:alpha val="30000"/>
                </a:schemeClr>
              </a:gs>
              <a:gs pos="100000">
                <a:schemeClr val="accent6">
                  <a:lumMod val="50000"/>
                  <a:alpha val="3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The graph illustrates a slow increase in the concentration of harmful gases in the atmosphere</a:t>
            </a:r>
            <a:r>
              <a:rPr lang="ru-RU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(last 20 years)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0A19B4-7C53-4CA6-8809-CD81C0D29F57}"/>
              </a:ext>
            </a:extLst>
          </p:cNvPr>
          <p:cNvCxnSpPr>
            <a:cxnSpLocks/>
          </p:cNvCxnSpPr>
          <p:nvPr/>
        </p:nvCxnSpPr>
        <p:spPr>
          <a:xfrm flipH="1" flipV="1">
            <a:off x="4982355" y="154740"/>
            <a:ext cx="9430" cy="44578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8E1CF-B24C-4DA8-9537-56D4CED35FC1}"/>
              </a:ext>
            </a:extLst>
          </p:cNvPr>
          <p:cNvCxnSpPr>
            <a:cxnSpLocks/>
          </p:cNvCxnSpPr>
          <p:nvPr/>
        </p:nvCxnSpPr>
        <p:spPr>
          <a:xfrm flipV="1">
            <a:off x="4982355" y="4603174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250758-E08A-4480-98CD-D2106C885A3B}"/>
              </a:ext>
            </a:extLst>
          </p:cNvPr>
          <p:cNvSpPr txBox="1"/>
          <p:nvPr/>
        </p:nvSpPr>
        <p:spPr>
          <a:xfrm>
            <a:off x="4154471" y="931580"/>
            <a:ext cx="791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6*10</a:t>
            </a:r>
            <a:r>
              <a:rPr lang="en-US" sz="1000" dirty="0">
                <a:solidFill>
                  <a:schemeClr val="bg1"/>
                </a:solidFill>
              </a:rPr>
              <a:t>^12 kg</a:t>
            </a:r>
            <a:endParaRPr lang="ru-KZ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4A011-ADD5-48F2-B2DF-22974A9D6560}"/>
              </a:ext>
            </a:extLst>
          </p:cNvPr>
          <p:cNvSpPr txBox="1"/>
          <p:nvPr/>
        </p:nvSpPr>
        <p:spPr>
          <a:xfrm>
            <a:off x="4860217" y="470646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1990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8EED-75A9-4183-892C-392F55EB10DB}"/>
              </a:ext>
            </a:extLst>
          </p:cNvPr>
          <p:cNvSpPr txBox="1"/>
          <p:nvPr/>
        </p:nvSpPr>
        <p:spPr>
          <a:xfrm>
            <a:off x="10542340" y="4696488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2015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4CC967-0FD8-4563-807F-295E841E8539}"/>
              </a:ext>
            </a:extLst>
          </p:cNvPr>
          <p:cNvSpPr txBox="1"/>
          <p:nvPr/>
        </p:nvSpPr>
        <p:spPr>
          <a:xfrm>
            <a:off x="4158125" y="4093244"/>
            <a:ext cx="84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</a:t>
            </a:r>
            <a:r>
              <a:rPr lang="ru-RU" sz="1000" dirty="0">
                <a:solidFill>
                  <a:schemeClr val="bg1"/>
                </a:solidFill>
              </a:rPr>
              <a:t>*10</a:t>
            </a:r>
            <a:r>
              <a:rPr lang="en-US" sz="1000" dirty="0">
                <a:solidFill>
                  <a:schemeClr val="bg1"/>
                </a:solidFill>
              </a:rPr>
              <a:t>^12 kg</a:t>
            </a:r>
            <a:endParaRPr lang="ru-KZ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5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ACB8447-69CF-456C-AD1B-C569B723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23"/>
          <a:stretch/>
        </p:blipFill>
        <p:spPr bwMode="auto">
          <a:xfrm>
            <a:off x="0" y="0"/>
            <a:ext cx="40197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5D5595-D7B8-4389-86E7-AB3546BAFD32}"/>
              </a:ext>
            </a:extLst>
          </p:cNvPr>
          <p:cNvSpPr txBox="1">
            <a:spLocks/>
          </p:cNvSpPr>
          <p:nvPr/>
        </p:nvSpPr>
        <p:spPr>
          <a:xfrm>
            <a:off x="274550" y="3059606"/>
            <a:ext cx="3738419" cy="732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CO2 Emissions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329A6-7D1F-492E-B782-072D1E929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77" y="-140676"/>
            <a:ext cx="4819122" cy="5411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411D1-6691-40DC-B98B-17A2D902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38" y="1912849"/>
            <a:ext cx="7132941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94915BE-6508-493F-903B-F39B6BE40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t="5581" r="29769"/>
          <a:stretch/>
        </p:blipFill>
        <p:spPr bwMode="auto">
          <a:xfrm>
            <a:off x="0" y="0"/>
            <a:ext cx="4287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D40EB-BD66-4800-8108-8803A011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50" y="2701211"/>
            <a:ext cx="3738419" cy="145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Amasis MT Pro Medium" panose="020B0604020202020204" pitchFamily="18" charset="0"/>
                <a:ea typeface="+mn-ea"/>
                <a:cs typeface="+mn-cs"/>
              </a:rPr>
              <a:t>EL-NINO PHENOMENON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74099-BE34-481E-8235-6C46E8530DCB}"/>
              </a:ext>
            </a:extLst>
          </p:cNvPr>
          <p:cNvSpPr txBox="1"/>
          <p:nvPr/>
        </p:nvSpPr>
        <p:spPr>
          <a:xfrm>
            <a:off x="5564048" y="4574996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Green dots – la-</a:t>
            </a:r>
            <a:r>
              <a:rPr lang="en-US" sz="2400" b="1" dirty="0" err="1">
                <a:solidFill>
                  <a:srgbClr val="FFFFFF"/>
                </a:solidFill>
                <a:latin typeface="Amasis MT Pro" panose="02040504050005020304" pitchFamily="18" charset="0"/>
              </a:rPr>
              <a:t>nina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0BB4E-D85D-47EC-978F-BB5A76D95BA5}"/>
              </a:ext>
            </a:extLst>
          </p:cNvPr>
          <p:cNvSpPr txBox="1"/>
          <p:nvPr/>
        </p:nvSpPr>
        <p:spPr>
          <a:xfrm>
            <a:off x="5564048" y="5930725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>
            <a:defPPr>
              <a:defRPr lang="ru-KZ"/>
            </a:defPPr>
            <a:lvl1pPr>
              <a:lnSpc>
                <a:spcPct val="130000"/>
              </a:lnSpc>
              <a:spcAft>
                <a:spcPts val="600"/>
              </a:spcAft>
              <a:buSzPct val="85000"/>
              <a:defRPr sz="2400" b="1">
                <a:solidFill>
                  <a:srgbClr val="FFFFFF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US"/>
              <a:t>Red</a:t>
            </a:r>
            <a:r>
              <a:rPr lang="en-US" dirty="0"/>
              <a:t> dots </a:t>
            </a:r>
            <a:r>
              <a:rPr lang="en-US"/>
              <a:t>– el-nino</a:t>
            </a:r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ACC86B63-3B75-48E4-93A2-71EDA63B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>
          <a:xfrm>
            <a:off x="5333581" y="1294867"/>
            <a:ext cx="2785724" cy="2123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70E8B1-3C3D-4EAA-B915-C083FD76C1AB}"/>
              </a:ext>
            </a:extLst>
          </p:cNvPr>
          <p:cNvSpPr txBox="1"/>
          <p:nvPr/>
        </p:nvSpPr>
        <p:spPr>
          <a:xfrm>
            <a:off x="5564048" y="5214740"/>
            <a:ext cx="5703778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>
            <a:defPPr>
              <a:defRPr lang="ru-KZ"/>
            </a:defPPr>
            <a:lvl1pPr>
              <a:lnSpc>
                <a:spcPct val="130000"/>
              </a:lnSpc>
              <a:spcAft>
                <a:spcPts val="600"/>
              </a:spcAft>
              <a:buSzPct val="85000"/>
              <a:defRPr sz="2400" b="1">
                <a:solidFill>
                  <a:srgbClr val="FFFFFF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US" dirty="0"/>
              <a:t>Blue dots </a:t>
            </a:r>
            <a:r>
              <a:rPr lang="en-US"/>
              <a:t>– neutral</a:t>
            </a: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04676AF-2520-4106-8C05-2B636B9D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56" y="643514"/>
            <a:ext cx="2873970" cy="2829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1311-057F-40D1-A285-AC2A05F519A7}"/>
              </a:ext>
            </a:extLst>
          </p:cNvPr>
          <p:cNvSpPr txBox="1"/>
          <p:nvPr/>
        </p:nvSpPr>
        <p:spPr>
          <a:xfrm>
            <a:off x="6035846" y="185239"/>
            <a:ext cx="1359827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All time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CBD75-ADA1-467C-A3B5-38F417B41825}"/>
              </a:ext>
            </a:extLst>
          </p:cNvPr>
          <p:cNvSpPr txBox="1"/>
          <p:nvPr/>
        </p:nvSpPr>
        <p:spPr>
          <a:xfrm>
            <a:off x="9144000" y="195013"/>
            <a:ext cx="1743456" cy="52597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30000"/>
                </a:schemeClr>
              </a:gs>
              <a:gs pos="83000">
                <a:srgbClr val="006463">
                  <a:alpha val="14000"/>
                </a:srgbClr>
              </a:gs>
              <a:gs pos="100000">
                <a:schemeClr val="accent4">
                  <a:lumMod val="75000"/>
                  <a:alpha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spcAft>
                <a:spcPts val="600"/>
              </a:spcAft>
              <a:buSzPct val="85000"/>
            </a:pPr>
            <a:r>
              <a:rPr lang="en-US" sz="2400" b="1" dirty="0">
                <a:solidFill>
                  <a:srgbClr val="FFFFFF"/>
                </a:solidFill>
                <a:latin typeface="Amasis MT Pro" panose="02040504050005020304" pitchFamily="18" charset="0"/>
              </a:rPr>
              <a:t>Since 1990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77FBF-35A4-4378-9CDC-3D564C5A875C}"/>
              </a:ext>
            </a:extLst>
          </p:cNvPr>
          <p:cNvCxnSpPr/>
          <p:nvPr/>
        </p:nvCxnSpPr>
        <p:spPr>
          <a:xfrm flipV="1">
            <a:off x="5262447" y="155521"/>
            <a:ext cx="0" cy="37884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C9EC50-55D3-4531-ABF6-F29F531D7574}"/>
              </a:ext>
            </a:extLst>
          </p:cNvPr>
          <p:cNvCxnSpPr>
            <a:cxnSpLocks/>
          </p:cNvCxnSpPr>
          <p:nvPr/>
        </p:nvCxnSpPr>
        <p:spPr>
          <a:xfrm flipV="1">
            <a:off x="5253017" y="3943966"/>
            <a:ext cx="611579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CCFBE-AD78-49A2-8B86-DA347CD29A0E}"/>
              </a:ext>
            </a:extLst>
          </p:cNvPr>
          <p:cNvSpPr txBox="1"/>
          <p:nvPr/>
        </p:nvSpPr>
        <p:spPr>
          <a:xfrm>
            <a:off x="4602626" y="3418284"/>
            <a:ext cx="41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6B1E0-2E0A-4C26-9662-C6DE56F4563D}"/>
              </a:ext>
            </a:extLst>
          </p:cNvPr>
          <p:cNvSpPr txBox="1"/>
          <p:nvPr/>
        </p:nvSpPr>
        <p:spPr>
          <a:xfrm>
            <a:off x="5055414" y="3973044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826AC-F18A-4EE3-A38F-B3B44D3BECE2}"/>
              </a:ext>
            </a:extLst>
          </p:cNvPr>
          <p:cNvSpPr txBox="1"/>
          <p:nvPr/>
        </p:nvSpPr>
        <p:spPr>
          <a:xfrm>
            <a:off x="10876864" y="4015657"/>
            <a:ext cx="76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DCD50-72DE-4419-B1A6-9176D9831DDE}"/>
              </a:ext>
            </a:extLst>
          </p:cNvPr>
          <p:cNvSpPr txBox="1"/>
          <p:nvPr/>
        </p:nvSpPr>
        <p:spPr>
          <a:xfrm>
            <a:off x="4672166" y="341885"/>
            <a:ext cx="84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F3B39-3BC5-40BE-BFC7-51A6A847BCA2}"/>
              </a:ext>
            </a:extLst>
          </p:cNvPr>
          <p:cNvSpPr txBox="1"/>
          <p:nvPr/>
        </p:nvSpPr>
        <p:spPr>
          <a:xfrm>
            <a:off x="4672166" y="2353173"/>
            <a:ext cx="4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ru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1751</TotalTime>
  <Words>591</Words>
  <Application>Microsoft Office PowerPoint</Application>
  <PresentationFormat>Widescreen</PresentationFormat>
  <Paragraphs>200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Amasis MT Pro</vt:lpstr>
      <vt:lpstr>Amasis MT Pro Black</vt:lpstr>
      <vt:lpstr>Amasis MT Pro Medium</vt:lpstr>
      <vt:lpstr>Arial</vt:lpstr>
      <vt:lpstr>Calibri</vt:lpstr>
      <vt:lpstr>Calibri Light</vt:lpstr>
      <vt:lpstr>Helvetica</vt:lpstr>
      <vt:lpstr>Office Theme</vt:lpstr>
      <vt:lpstr>Global  SEA LEVEL CHANGE</vt:lpstr>
      <vt:lpstr>Goals</vt:lpstr>
      <vt:lpstr>Dataset OVERVIEW</vt:lpstr>
      <vt:lpstr>Dataset OVERVIEW: Target variables</vt:lpstr>
      <vt:lpstr>Sea level change: 1850 to nowadays</vt:lpstr>
      <vt:lpstr>Sea level change: 1850 to nowadays</vt:lpstr>
      <vt:lpstr>PowerPoint Presentation</vt:lpstr>
      <vt:lpstr>PowerPoint Presentation</vt:lpstr>
      <vt:lpstr>EL-NINO PHENOMENON</vt:lpstr>
      <vt:lpstr>ICE DATA</vt:lpstr>
      <vt:lpstr>Urbanization </vt:lpstr>
      <vt:lpstr>Water consumption</vt:lpstr>
      <vt:lpstr>PowerPoint Presentation</vt:lpstr>
      <vt:lpstr>Ocean temps</vt:lpstr>
      <vt:lpstr>Model OVERVIEW</vt:lpstr>
      <vt:lpstr>Model OVERVIEW</vt:lpstr>
      <vt:lpstr>Conclusions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Coronavirus (COVID-19)</dc:title>
  <dc:creator>Михаил Казак</dc:creator>
  <cp:lastModifiedBy>Mihail Cazac</cp:lastModifiedBy>
  <cp:revision>107</cp:revision>
  <dcterms:created xsi:type="dcterms:W3CDTF">2023-09-21T08:37:51Z</dcterms:created>
  <dcterms:modified xsi:type="dcterms:W3CDTF">2023-12-18T21:28:36Z</dcterms:modified>
</cp:coreProperties>
</file>